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47"/>
  </p:notesMasterIdLst>
  <p:sldIdLst>
    <p:sldId id="1283" r:id="rId4"/>
    <p:sldId id="1012" r:id="rId5"/>
    <p:sldId id="1013" r:id="rId6"/>
    <p:sldId id="1030" r:id="rId7"/>
    <p:sldId id="1031" r:id="rId8"/>
    <p:sldId id="1228" r:id="rId9"/>
    <p:sldId id="1229" r:id="rId10"/>
    <p:sldId id="1093" r:id="rId11"/>
    <p:sldId id="1014" r:id="rId12"/>
    <p:sldId id="1015" r:id="rId13"/>
    <p:sldId id="1016" r:id="rId14"/>
    <p:sldId id="1017" r:id="rId15"/>
    <p:sldId id="1018" r:id="rId16"/>
    <p:sldId id="1096" r:id="rId17"/>
    <p:sldId id="1097" r:id="rId18"/>
    <p:sldId id="1098" r:id="rId19"/>
    <p:sldId id="1099" r:id="rId20"/>
    <p:sldId id="1100" r:id="rId21"/>
    <p:sldId id="1022" r:id="rId22"/>
    <p:sldId id="1023" r:id="rId23"/>
    <p:sldId id="1025" r:id="rId24"/>
    <p:sldId id="1173" r:id="rId25"/>
    <p:sldId id="1174" r:id="rId26"/>
    <p:sldId id="1172" r:id="rId27"/>
    <p:sldId id="925" r:id="rId28"/>
    <p:sldId id="1102" r:id="rId29"/>
    <p:sldId id="1195" r:id="rId30"/>
    <p:sldId id="1196" r:id="rId31"/>
    <p:sldId id="1103" r:id="rId32"/>
    <p:sldId id="1187" r:id="rId33"/>
    <p:sldId id="1188" r:id="rId34"/>
    <p:sldId id="1179" r:id="rId35"/>
    <p:sldId id="1182" r:id="rId36"/>
    <p:sldId id="921" r:id="rId37"/>
    <p:sldId id="923" r:id="rId38"/>
    <p:sldId id="942" r:id="rId39"/>
    <p:sldId id="1175" r:id="rId40"/>
    <p:sldId id="939" r:id="rId41"/>
    <p:sldId id="940" r:id="rId42"/>
    <p:sldId id="1191" r:id="rId43"/>
    <p:sldId id="1176" r:id="rId44"/>
    <p:sldId id="1192" r:id="rId45"/>
    <p:sldId id="1177" r:id="rId46"/>
    <p:sldId id="1193" r:id="rId48"/>
    <p:sldId id="954" r:id="rId49"/>
    <p:sldId id="930" r:id="rId50"/>
    <p:sldId id="957" r:id="rId51"/>
    <p:sldId id="1282" r:id="rId52"/>
    <p:sldId id="1197" r:id="rId53"/>
    <p:sldId id="958" r:id="rId54"/>
    <p:sldId id="1194" r:id="rId55"/>
    <p:sldId id="959" r:id="rId56"/>
    <p:sldId id="960" r:id="rId57"/>
    <p:sldId id="1184" r:id="rId58"/>
    <p:sldId id="962" r:id="rId59"/>
    <p:sldId id="1280" r:id="rId60"/>
    <p:sldId id="908" r:id="rId6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3300"/>
    <a:srgbClr val="FF9900"/>
    <a:srgbClr val="006666"/>
    <a:srgbClr val="008080"/>
    <a:srgbClr val="FF0000"/>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10" autoAdjust="0"/>
  </p:normalViewPr>
  <p:slideViewPr>
    <p:cSldViewPr>
      <p:cViewPr varScale="1">
        <p:scale>
          <a:sx n="100" d="100"/>
          <a:sy n="100" d="100"/>
        </p:scale>
        <p:origin x="-294" y="-102"/>
      </p:cViewPr>
      <p:guideLst>
        <p:guide orient="horz" pos="208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tableStyles" Target="tableStyles.xml"/><Relationship Id="rId63" Type="http://schemas.openxmlformats.org/officeDocument/2006/relationships/viewProps" Target="viewProps.xml"/><Relationship Id="rId62" Type="http://schemas.openxmlformats.org/officeDocument/2006/relationships/presProps" Target="presProps.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notesMaster" Target="notesMasters/notesMaster1.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p>
        </p:txBody>
      </p:sp>
      <p:sp>
        <p:nvSpPr>
          <p:cNvPr id="2052"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8A503AE3-5147-434F-A188-DACCB91539E8}"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t> </a:t>
            </a:r>
            <a:r>
              <a:rPr lang="zh-CN" altLang="en-US" sz="1200" dirty="0" smtClean="0"/>
              <a:t>尽量不要穿铅衣坐下休息，防止折损</a:t>
            </a:r>
            <a:endParaRPr lang="zh-CN" altLang="en-US" dirty="0"/>
          </a:p>
        </p:txBody>
      </p:sp>
      <p:sp>
        <p:nvSpPr>
          <p:cNvPr id="4" name="灯片编号占位符 3"/>
          <p:cNvSpPr>
            <a:spLocks noGrp="1"/>
          </p:cNvSpPr>
          <p:nvPr>
            <p:ph type="sldNum" sz="quarter" idx="10"/>
          </p:nvPr>
        </p:nvSpPr>
        <p:spPr/>
        <p:txBody>
          <a:bodyPr/>
          <a:lstStyle/>
          <a:p>
            <a:fld id="{2C5DB860-BEA1-4349-AEA3-1ED755AC50DC}"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txBox="1">
            <a:spLocks noGrp="1"/>
          </p:cNvSpPr>
          <p:nvPr/>
        </p:nvSpPr>
        <p:spPr>
          <a:xfrm>
            <a:off x="0" y="8686800"/>
            <a:ext cx="2971800" cy="457200"/>
          </a:xfrm>
          <a:prstGeom prst="rect">
            <a:avLst/>
          </a:prstGeom>
          <a:noFill/>
          <a:ln w="9525">
            <a:noFill/>
          </a:ln>
        </p:spPr>
        <p:txBody>
          <a:bodyPr anchor="b"/>
          <a:lstStyle/>
          <a:p>
            <a:pPr lvl="0">
              <a:lnSpc>
                <a:spcPct val="100000"/>
              </a:lnSpc>
            </a:pPr>
            <a:r>
              <a:rPr lang="en-US" altLang="zh-CN" sz="1200" b="0" dirty="0">
                <a:latin typeface="Times New Roman" panose="02020603050405020304" charset="0"/>
                <a:ea typeface="宋体" panose="02010600030101010101" pitchFamily="2" charset="-122"/>
              </a:rPr>
              <a:t>北京市疾病预防控制中心</a:t>
            </a:r>
            <a:endParaRPr lang="en-US" altLang="zh-CN" sz="1200" b="0" dirty="0">
              <a:latin typeface="Times New Roman" panose="02020603050405020304" charset="0"/>
              <a:ea typeface="宋体" panose="02010600030101010101" pitchFamily="2" charset="-122"/>
            </a:endParaRPr>
          </a:p>
        </p:txBody>
      </p:sp>
      <p:sp>
        <p:nvSpPr>
          <p:cNvPr id="49155" name="Rectangle 7"/>
          <p:cNvSpPr txBox="1">
            <a:spLocks noGrp="1"/>
          </p:cNvSpPr>
          <p:nvPr/>
        </p:nvSpPr>
        <p:spPr>
          <a:xfrm>
            <a:off x="3886200" y="8686800"/>
            <a:ext cx="2971800" cy="457200"/>
          </a:xfrm>
          <a:prstGeom prst="rect">
            <a:avLst/>
          </a:prstGeom>
          <a:noFill/>
          <a:ln w="9525">
            <a:noFill/>
          </a:ln>
        </p:spPr>
        <p:txBody>
          <a:bodyPr anchor="b"/>
          <a:lstStyle/>
          <a:p>
            <a:pPr lvl="0" algn="r">
              <a:lnSpc>
                <a:spcPct val="100000"/>
              </a:lnSpc>
            </a:pPr>
            <a:fld id="{9A0DB2DC-4C9A-4742-B13C-FB6460FD3503}" type="slidenum">
              <a:rPr lang="zh-CN" altLang="en-US" sz="1200" b="0" dirty="0">
                <a:latin typeface="Times New Roman" panose="02020603050405020304" charset="0"/>
                <a:ea typeface="宋体" panose="02010600030101010101" pitchFamily="2" charset="-122"/>
              </a:rPr>
            </a:fld>
            <a:endParaRPr lang="zh-CN" altLang="en-US" sz="1200" b="0" dirty="0">
              <a:latin typeface="Times New Roman" panose="02020603050405020304" charset="0"/>
              <a:ea typeface="宋体" panose="02010600030101010101" pitchFamily="2" charset="-122"/>
            </a:endParaRPr>
          </a:p>
        </p:txBody>
      </p:sp>
      <p:sp>
        <p:nvSpPr>
          <p:cNvPr id="49156" name="Rectangle 7"/>
          <p:cNvSpPr txBox="1">
            <a:spLocks noGrp="1"/>
          </p:cNvSpPr>
          <p:nvPr/>
        </p:nvSpPr>
        <p:spPr>
          <a:xfrm>
            <a:off x="3886200" y="8686800"/>
            <a:ext cx="2971800" cy="457200"/>
          </a:xfrm>
          <a:prstGeom prst="rect">
            <a:avLst/>
          </a:prstGeom>
          <a:noFill/>
          <a:ln w="9525">
            <a:noFill/>
          </a:ln>
        </p:spPr>
        <p:txBody>
          <a:bodyPr anchor="b"/>
          <a:lstStyle/>
          <a:p>
            <a:pPr lvl="0" algn="r">
              <a:lnSpc>
                <a:spcPct val="100000"/>
              </a:lnSpc>
            </a:pPr>
            <a:fld id="{9A0DB2DC-4C9A-4742-B13C-FB6460FD3503}" type="slidenum">
              <a:rPr lang="zh-CN" altLang="en-US" sz="1200" b="0" dirty="0">
                <a:latin typeface="Times New Roman" panose="02020603050405020304" charset="0"/>
                <a:ea typeface="宋体" panose="02010600030101010101" pitchFamily="2" charset="-122"/>
              </a:rPr>
            </a:fld>
            <a:endParaRPr lang="zh-CN" altLang="en-US" sz="1200" b="0" dirty="0">
              <a:latin typeface="Times New Roman" panose="02020603050405020304" charset="0"/>
              <a:ea typeface="宋体" panose="02010600030101010101" pitchFamily="2" charset="-122"/>
            </a:endParaRPr>
          </a:p>
        </p:txBody>
      </p:sp>
      <p:sp>
        <p:nvSpPr>
          <p:cNvPr id="49157" name="Rectangle 2"/>
          <p:cNvSpPr>
            <a:spLocks noGrp="1" noRot="1" noChangeAspect="1" noTextEdit="1"/>
          </p:cNvSpPr>
          <p:nvPr>
            <p:ph type="sldImg"/>
          </p:nvPr>
        </p:nvSpPr>
        <p:spPr/>
      </p:sp>
      <p:sp>
        <p:nvSpPr>
          <p:cNvPr id="49158" name="Rectangle 3"/>
          <p:cNvSpPr>
            <a:spLocks noGrp="1"/>
          </p:cNvSpPr>
          <p:nvPr>
            <p:ph type="body" idx="1"/>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txBox="1">
            <a:spLocks noGrp="1"/>
          </p:cNvSpPr>
          <p:nvPr>
            <p:ph type="ftr" sz="quarter"/>
          </p:nvPr>
        </p:nvSpPr>
        <p:spPr>
          <a:xfrm>
            <a:off x="0" y="8686800"/>
            <a:ext cx="2971800" cy="457200"/>
          </a:xfrm>
          <a:prstGeom prst="rect">
            <a:avLst/>
          </a:prstGeom>
          <a:noFill/>
          <a:ln w="9525">
            <a:noFill/>
          </a:ln>
        </p:spPr>
        <p:txBody>
          <a:bodyPr anchor="b"/>
          <a:lstStyle/>
          <a:p>
            <a:pPr lvl="0">
              <a:lnSpc>
                <a:spcPct val="100000"/>
              </a:lnSpc>
            </a:pPr>
            <a:r>
              <a:rPr lang="en-US" altLang="zh-CN" sz="1200" b="0" dirty="0">
                <a:latin typeface="Times New Roman" panose="02020603050405020304" charset="0"/>
                <a:ea typeface="宋体" panose="02010600030101010101" pitchFamily="2" charset="-122"/>
              </a:rPr>
              <a:t>北京市疾病预防控制中心</a:t>
            </a:r>
            <a:endParaRPr lang="en-US" altLang="zh-CN" sz="1200" b="0" dirty="0">
              <a:latin typeface="Times New Roman" panose="02020603050405020304" charset="0"/>
              <a:ea typeface="宋体" panose="02010600030101010101" pitchFamily="2" charset="-122"/>
            </a:endParaRPr>
          </a:p>
        </p:txBody>
      </p:sp>
      <p:sp>
        <p:nvSpPr>
          <p:cNvPr id="50179" name="Rectangle 7"/>
          <p:cNvSpPr txBox="1">
            <a:spLocks noGrp="1"/>
          </p:cNvSpPr>
          <p:nvPr>
            <p:ph type="sldNum" sz="quarter"/>
          </p:nvPr>
        </p:nvSpPr>
        <p:spPr>
          <a:xfrm>
            <a:off x="3886200" y="8686800"/>
            <a:ext cx="2971800" cy="457200"/>
          </a:xfrm>
          <a:prstGeom prst="rect">
            <a:avLst/>
          </a:prstGeom>
          <a:noFill/>
          <a:ln w="9525">
            <a:noFill/>
          </a:ln>
        </p:spPr>
        <p:txBody>
          <a:bodyPr anchor="b"/>
          <a:lstStyle/>
          <a:p>
            <a:pPr lvl="0" algn="r">
              <a:lnSpc>
                <a:spcPct val="100000"/>
              </a:lnSpc>
            </a:pPr>
            <a:fld id="{9A0DB2DC-4C9A-4742-B13C-FB6460FD3503}" type="slidenum">
              <a:rPr lang="zh-CN" altLang="en-US" sz="1200" b="0" dirty="0">
                <a:latin typeface="Times New Roman" panose="02020603050405020304" charset="0"/>
                <a:ea typeface="宋体" panose="02010600030101010101" pitchFamily="2" charset="-122"/>
              </a:rPr>
            </a:fld>
            <a:endParaRPr lang="zh-CN" altLang="en-US" sz="1200" b="0" dirty="0">
              <a:latin typeface="Times New Roman" panose="02020603050405020304" charset="0"/>
              <a:ea typeface="宋体" panose="02010600030101010101" pitchFamily="2" charset="-122"/>
            </a:endParaRPr>
          </a:p>
        </p:txBody>
      </p:sp>
      <p:sp>
        <p:nvSpPr>
          <p:cNvPr id="50180" name="Rectangle 7"/>
          <p:cNvSpPr txBox="1">
            <a:spLocks noGrp="1"/>
          </p:cNvSpPr>
          <p:nvPr/>
        </p:nvSpPr>
        <p:spPr>
          <a:xfrm>
            <a:off x="3886200" y="8686800"/>
            <a:ext cx="2971800" cy="457200"/>
          </a:xfrm>
          <a:prstGeom prst="rect">
            <a:avLst/>
          </a:prstGeom>
          <a:noFill/>
          <a:ln w="9525">
            <a:noFill/>
          </a:ln>
        </p:spPr>
        <p:txBody>
          <a:bodyPr anchor="b"/>
          <a:lstStyle/>
          <a:p>
            <a:pPr lvl="0" algn="r">
              <a:lnSpc>
                <a:spcPct val="100000"/>
              </a:lnSpc>
            </a:pPr>
            <a:fld id="{9A0DB2DC-4C9A-4742-B13C-FB6460FD3503}" type="slidenum">
              <a:rPr lang="zh-CN" altLang="en-US" sz="1200" b="0" dirty="0">
                <a:latin typeface="Times New Roman" panose="02020603050405020304" charset="0"/>
                <a:ea typeface="宋体" panose="02010600030101010101" pitchFamily="2" charset="-122"/>
              </a:rPr>
            </a:fld>
            <a:endParaRPr lang="zh-CN" altLang="en-US" sz="1200" b="0" dirty="0">
              <a:latin typeface="Times New Roman" panose="02020603050405020304" charset="0"/>
              <a:ea typeface="宋体" panose="02010600030101010101" pitchFamily="2" charset="-122"/>
            </a:endParaRPr>
          </a:p>
        </p:txBody>
      </p:sp>
      <p:sp>
        <p:nvSpPr>
          <p:cNvPr id="50181" name="Rectangle 2"/>
          <p:cNvSpPr>
            <a:spLocks noGrp="1" noRot="1" noChangeAspect="1" noTextEdit="1"/>
          </p:cNvSpPr>
          <p:nvPr>
            <p:ph type="sldImg"/>
          </p:nvPr>
        </p:nvSpPr>
        <p:spPr/>
      </p:sp>
      <p:sp>
        <p:nvSpPr>
          <p:cNvPr id="50182" name="Rectangle 3"/>
          <p:cNvSpPr>
            <a:spLocks noGrp="1"/>
          </p:cNvSpPr>
          <p:nvPr>
            <p:ph type="body" idx="1"/>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txBox="1">
            <a:spLocks noGrp="1"/>
          </p:cNvSpPr>
          <p:nvPr/>
        </p:nvSpPr>
        <p:spPr>
          <a:xfrm>
            <a:off x="0" y="8686800"/>
            <a:ext cx="2971800" cy="457200"/>
          </a:xfrm>
          <a:prstGeom prst="rect">
            <a:avLst/>
          </a:prstGeom>
          <a:noFill/>
          <a:ln w="9525">
            <a:noFill/>
          </a:ln>
        </p:spPr>
        <p:txBody>
          <a:bodyPr anchor="b"/>
          <a:lstStyle/>
          <a:p>
            <a:pPr lvl="0">
              <a:lnSpc>
                <a:spcPct val="100000"/>
              </a:lnSpc>
            </a:pPr>
            <a:r>
              <a:rPr lang="en-US" altLang="zh-CN" sz="1200" b="0" dirty="0">
                <a:latin typeface="Times New Roman" panose="02020603050405020304" charset="0"/>
                <a:ea typeface="宋体" panose="02010600030101010101" pitchFamily="2" charset="-122"/>
              </a:rPr>
              <a:t>北京市疾病预防控制中心</a:t>
            </a:r>
            <a:endParaRPr lang="en-US" altLang="zh-CN" sz="1200" b="0" dirty="0">
              <a:latin typeface="Times New Roman" panose="02020603050405020304" charset="0"/>
              <a:ea typeface="宋体" panose="02010600030101010101" pitchFamily="2" charset="-122"/>
            </a:endParaRPr>
          </a:p>
        </p:txBody>
      </p:sp>
      <p:sp>
        <p:nvSpPr>
          <p:cNvPr id="51203" name="Rectangle 7"/>
          <p:cNvSpPr txBox="1">
            <a:spLocks noGrp="1"/>
          </p:cNvSpPr>
          <p:nvPr/>
        </p:nvSpPr>
        <p:spPr>
          <a:xfrm>
            <a:off x="3886200" y="8686800"/>
            <a:ext cx="2971800" cy="457200"/>
          </a:xfrm>
          <a:prstGeom prst="rect">
            <a:avLst/>
          </a:prstGeom>
          <a:noFill/>
          <a:ln w="9525">
            <a:noFill/>
          </a:ln>
        </p:spPr>
        <p:txBody>
          <a:bodyPr anchor="b"/>
          <a:lstStyle/>
          <a:p>
            <a:pPr lvl="0" algn="r">
              <a:lnSpc>
                <a:spcPct val="100000"/>
              </a:lnSpc>
            </a:pPr>
            <a:fld id="{9A0DB2DC-4C9A-4742-B13C-FB6460FD3503}" type="slidenum">
              <a:rPr lang="zh-CN" altLang="en-US" sz="1200" b="0" dirty="0">
                <a:latin typeface="Times New Roman" panose="02020603050405020304" charset="0"/>
                <a:ea typeface="宋体" panose="02010600030101010101" pitchFamily="2" charset="-122"/>
              </a:rPr>
            </a:fld>
            <a:endParaRPr lang="zh-CN" altLang="en-US" sz="1200" b="0" dirty="0">
              <a:latin typeface="Times New Roman" panose="02020603050405020304" charset="0"/>
              <a:ea typeface="宋体" panose="02010600030101010101" pitchFamily="2" charset="-122"/>
            </a:endParaRPr>
          </a:p>
        </p:txBody>
      </p:sp>
      <p:sp>
        <p:nvSpPr>
          <p:cNvPr id="51204" name="Rectangle 7"/>
          <p:cNvSpPr txBox="1">
            <a:spLocks noGrp="1"/>
          </p:cNvSpPr>
          <p:nvPr/>
        </p:nvSpPr>
        <p:spPr>
          <a:xfrm>
            <a:off x="3886200" y="8686800"/>
            <a:ext cx="2971800" cy="457200"/>
          </a:xfrm>
          <a:prstGeom prst="rect">
            <a:avLst/>
          </a:prstGeom>
          <a:noFill/>
          <a:ln w="9525">
            <a:noFill/>
          </a:ln>
        </p:spPr>
        <p:txBody>
          <a:bodyPr anchor="b"/>
          <a:lstStyle/>
          <a:p>
            <a:pPr lvl="0" algn="r">
              <a:lnSpc>
                <a:spcPct val="100000"/>
              </a:lnSpc>
            </a:pPr>
            <a:fld id="{9A0DB2DC-4C9A-4742-B13C-FB6460FD3503}" type="slidenum">
              <a:rPr lang="zh-CN" altLang="en-US" sz="1200" b="0" dirty="0">
                <a:latin typeface="Times New Roman" panose="02020603050405020304" charset="0"/>
                <a:ea typeface="宋体" panose="02010600030101010101" pitchFamily="2" charset="-122"/>
              </a:rPr>
            </a:fld>
            <a:endParaRPr lang="zh-CN" altLang="en-US" sz="1200" b="0" dirty="0">
              <a:latin typeface="Times New Roman" panose="02020603050405020304" charset="0"/>
              <a:ea typeface="宋体" panose="02010600030101010101" pitchFamily="2" charset="-122"/>
            </a:endParaRPr>
          </a:p>
        </p:txBody>
      </p:sp>
      <p:sp>
        <p:nvSpPr>
          <p:cNvPr id="51205" name="Rectangle 2"/>
          <p:cNvSpPr>
            <a:spLocks noGrp="1" noRot="1" noChangeAspect="1" noTextEdit="1"/>
          </p:cNvSpPr>
          <p:nvPr>
            <p:ph type="sldImg"/>
          </p:nvPr>
        </p:nvSpPr>
        <p:spPr/>
      </p:sp>
      <p:sp>
        <p:nvSpPr>
          <p:cNvPr id="51206" name="Rectangle 3"/>
          <p:cNvSpPr>
            <a:spLocks noGrp="1"/>
          </p:cNvSpPr>
          <p:nvPr>
            <p:ph type="body" idx="1"/>
          </p:nvPr>
        </p:nvSpPr>
        <p:spPr/>
        <p:txBody>
          <a:bodyPr wrap="square" lIns="91440" tIns="45720" rIns="91440" bIns="45720" anchor="t"/>
          <a:lstStyle/>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4.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22963"/>
            <a:ext cx="6858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lvl="0" fontAlgn="base"/>
            <a:endParaRPr lang="zh-CN" altLang="en-US" strike="noStrike" noProof="1"/>
          </a:p>
        </p:txBody>
      </p:sp>
      <p:sp>
        <p:nvSpPr>
          <p:cNvPr id="4" name="页脚占位符 3"/>
          <p:cNvSpPr>
            <a:spLocks noGrp="1"/>
          </p:cNvSpPr>
          <p:nvPr>
            <p:ph type="ftr" sz="quarter" idx="11"/>
          </p:nvPr>
        </p:nvSpPr>
        <p:spPr/>
        <p:txBody>
          <a:bodyPr/>
          <a:lstStyle/>
          <a:p>
            <a:pPr lvl="0" fontAlgn="base"/>
            <a:endParaRPr lang="zh-CN" strike="noStrike" noProof="1"/>
          </a:p>
        </p:txBody>
      </p:sp>
      <p:sp>
        <p:nvSpPr>
          <p:cNvPr id="5" name="灯片编号占位符 4"/>
          <p:cNvSpPr>
            <a:spLocks noGrp="1"/>
          </p:cNvSpPr>
          <p:nvPr>
            <p:ph type="sldNum" sz="quarter" idx="12"/>
          </p:nvPr>
        </p:nvSpPr>
        <p:spPr/>
        <p:txBody>
          <a:bodyPr/>
          <a:lstStyle/>
          <a:p>
            <a:pPr lvl="0" fontAlgn="base"/>
            <a:fld id="{9A0DB2DC-4C9A-4742-B13C-FB6460FD3503}" type="slidenum">
              <a:rPr lang="en-US" altLang="zh-CN" strike="noStrike" noProof="1" smtClean="0">
                <a:latin typeface="Arial" panose="020B0604020202020204" pitchFamily="34" charset="0"/>
                <a:ea typeface="宋体" panose="02010600030101010101" pitchFamily="2" charset="-122"/>
                <a:cs typeface="+mn-ea"/>
              </a:rPr>
            </a:fld>
            <a:endParaRPr lang="zh-CN" strike="noStrike" noProof="1"/>
          </a:p>
        </p:txBody>
      </p:sp>
      <p:sp>
        <p:nvSpPr>
          <p:cNvPr id="7" name="内容占位符 6"/>
          <p:cNvSpPr>
            <a:spLocks noGrp="1"/>
          </p:cNvSpPr>
          <p:nvPr>
            <p:ph sz="quarter" idx="13"/>
          </p:nvPr>
        </p:nvSpPr>
        <p:spPr>
          <a:xfrm>
            <a:off x="628650" y="551544"/>
            <a:ext cx="7886700" cy="555897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cxnSp>
        <p:nvCxnSpPr>
          <p:cNvPr id="3" name="直接连接符 2"/>
          <p:cNvCxnSpPr/>
          <p:nvPr userDrawn="1"/>
        </p:nvCxnSpPr>
        <p:spPr>
          <a:xfrm>
            <a:off x="680680" y="724255"/>
            <a:ext cx="8067784" cy="0"/>
          </a:xfrm>
          <a:prstGeom prst="line">
            <a:avLst/>
          </a:prstGeom>
          <a:ln>
            <a:solidFill>
              <a:srgbClr val="414455"/>
            </a:solidFill>
            <a:prstDash val="dash"/>
          </a:ln>
        </p:spPr>
        <p:style>
          <a:lnRef idx="1">
            <a:schemeClr val="accent1"/>
          </a:lnRef>
          <a:fillRef idx="0">
            <a:schemeClr val="accent1"/>
          </a:fillRef>
          <a:effectRef idx="0">
            <a:schemeClr val="accent1"/>
          </a:effectRef>
          <a:fontRef idx="minor">
            <a:schemeClr val="tx1"/>
          </a:fontRef>
        </p:style>
      </p:cxnSp>
      <p:grpSp>
        <p:nvGrpSpPr>
          <p:cNvPr id="4" name="组合 3"/>
          <p:cNvGrpSpPr/>
          <p:nvPr userDrawn="1"/>
        </p:nvGrpSpPr>
        <p:grpSpPr>
          <a:xfrm>
            <a:off x="352840" y="333671"/>
            <a:ext cx="258720" cy="311020"/>
            <a:chOff x="3720691" y="2824413"/>
            <a:chExt cx="1341120" cy="1209172"/>
          </a:xfrm>
        </p:grpSpPr>
        <p:sp>
          <p:nvSpPr>
            <p:cNvPr id="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C00000"/>
            </a:soli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248" y="1555115"/>
            <a:ext cx="3924776"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charset="-122"/>
                <a:cs typeface="+mn-cs"/>
                <a:sym typeface="+mn-ea"/>
              </a:defRPr>
            </a:lvl1pPr>
            <a:lvl2pPr marL="3429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58445"/>
            <a:ext cx="78867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485775" y="1825625"/>
            <a:ext cx="78867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pPr lvl="0" fontAlgn="base"/>
            <a:endParaRPr lang="zh-CN" altLang="en-US" strike="noStrike" noProof="1"/>
          </a:p>
        </p:txBody>
      </p:sp>
      <p:sp>
        <p:nvSpPr>
          <p:cNvPr id="4" name="页脚占位符 3"/>
          <p:cNvSpPr>
            <a:spLocks noGrp="1"/>
          </p:cNvSpPr>
          <p:nvPr>
            <p:ph type="ftr" sz="quarter" idx="11"/>
            <p:custDataLst>
              <p:tags r:id="rId3"/>
            </p:custDataLst>
          </p:nvPr>
        </p:nvSpPr>
        <p:spPr/>
        <p:txBody>
          <a:bodyPr/>
          <a:lstStyle/>
          <a:p>
            <a:pPr lvl="0" fontAlgn="base"/>
            <a:endParaRPr lang="zh-CN" strike="noStrike" noProof="1"/>
          </a:p>
        </p:txBody>
      </p:sp>
      <p:sp>
        <p:nvSpPr>
          <p:cNvPr id="5" name="灯片编号占位符 4"/>
          <p:cNvSpPr>
            <a:spLocks noGrp="1"/>
          </p:cNvSpPr>
          <p:nvPr>
            <p:ph type="sldNum" sz="quarter" idx="12"/>
            <p:custDataLst>
              <p:tags r:id="rId4"/>
            </p:custDataLst>
          </p:nvPr>
        </p:nvSpPr>
        <p:spPr/>
        <p:txBody>
          <a:bodyPr/>
          <a:lstStyle/>
          <a:p>
            <a:pPr lvl="0" fontAlgn="base"/>
            <a:fld id="{9A0DB2DC-4C9A-4742-B13C-FB6460FD3503}" type="slidenum">
              <a:rPr lang="en-US" altLang="zh-CN" strike="noStrike" noProof="1" smtClean="0">
                <a:latin typeface="Arial" panose="020B0604020202020204" pitchFamily="34" charset="0"/>
                <a:ea typeface="宋体" panose="02010600030101010101" pitchFamily="2" charset="-122"/>
                <a:cs typeface="+mn-ea"/>
              </a:rPr>
            </a:fld>
            <a:endParaRPr lang="zh-CN" strike="noStrike" noProof="1"/>
          </a:p>
        </p:txBody>
      </p:sp>
      <p:sp>
        <p:nvSpPr>
          <p:cNvPr id="7" name="内容占位符 6"/>
          <p:cNvSpPr>
            <a:spLocks noGrp="1"/>
          </p:cNvSpPr>
          <p:nvPr>
            <p:ph sz="quarter" idx="13"/>
            <p:custDataLst>
              <p:tags r:id="rId5"/>
            </p:custDataLst>
          </p:nvPr>
        </p:nvSpPr>
        <p:spPr>
          <a:xfrm>
            <a:off x="456300" y="774000"/>
            <a:ext cx="8229600" cy="5482800"/>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transition>
    <p:wipe dir="d"/>
  </p:transition>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7" y="3751117"/>
            <a:ext cx="5491163"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623887" y="4610029"/>
            <a:ext cx="5491163"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85775" y="258445"/>
            <a:ext cx="78867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smtClean="0"/>
              <a:t>单击此处编辑母版标题样式</a:t>
            </a:r>
            <a:endParaRPr lang="zh-CN" altLang="en-US" dirty="0"/>
          </a:p>
        </p:txBody>
      </p:sp>
      <p:sp>
        <p:nvSpPr>
          <p:cNvPr id="3" name="内容占位符 2"/>
          <p:cNvSpPr>
            <a:spLocks noGrp="1"/>
          </p:cNvSpPr>
          <p:nvPr>
            <p:ph sz="half" idx="1"/>
          </p:nvPr>
        </p:nvSpPr>
        <p:spPr>
          <a:xfrm>
            <a:off x="485775" y="1825625"/>
            <a:ext cx="38862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内容占位符 3"/>
          <p:cNvSpPr>
            <a:spLocks noGrp="1"/>
          </p:cNvSpPr>
          <p:nvPr>
            <p:ph sz="half" idx="2"/>
          </p:nvPr>
        </p:nvSpPr>
        <p:spPr>
          <a:xfrm>
            <a:off x="4486275" y="1825625"/>
            <a:ext cx="38862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74496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29842" y="2615609"/>
            <a:ext cx="3868340" cy="357405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29150" y="2615609"/>
            <a:ext cx="3887391" cy="357405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766220"/>
            <a:ext cx="78867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smtClean="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85060" y="127000"/>
            <a:ext cx="31239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3888001" y="766354"/>
            <a:ext cx="4363031"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dirty="0"/>
          </a:p>
        </p:txBody>
      </p:sp>
      <p:sp>
        <p:nvSpPr>
          <p:cNvPr id="4" name="文本占位符 3"/>
          <p:cNvSpPr>
            <a:spLocks noGrp="1"/>
          </p:cNvSpPr>
          <p:nvPr>
            <p:ph type="body" sz="half" idx="2"/>
          </p:nvPr>
        </p:nvSpPr>
        <p:spPr>
          <a:xfrm>
            <a:off x="488870" y="2057400"/>
            <a:ext cx="31239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p:nvCxnSpPr>
        <p:spPr>
          <a:xfrm>
            <a:off x="557213" y="434341"/>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68363" y="365125"/>
            <a:ext cx="1146987" cy="5811838"/>
          </a:xfrm>
        </p:spPr>
        <p:txBody>
          <a:bodyPr vert="eaVert">
            <a:normAutofit/>
          </a:bodyPr>
          <a:lstStyle>
            <a:lvl1pPr>
              <a:defRPr sz="3600"/>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6659969"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tags" Target="../tags/tag3.xml"/><Relationship Id="rId14" Type="http://schemas.openxmlformats.org/officeDocument/2006/relationships/tags" Target="../tags/tag2.xml"/><Relationship Id="rId13" Type="http://schemas.openxmlformats.org/officeDocument/2006/relationships/tags" Target="../tags/tag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image" Target="../media/image2.jpeg"/><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tags" Target="../tags/tag62.xml"/><Relationship Id="rId13" Type="http://schemas.openxmlformats.org/officeDocument/2006/relationships/tags" Target="../tags/tag61.xml"/><Relationship Id="rId12" Type="http://schemas.openxmlformats.org/officeDocument/2006/relationships/tags" Target="../tags/tag60.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pic>
        <p:nvPicPr>
          <p:cNvPr id="8" name="图片 7" descr="PPT 用 文件"/>
          <p:cNvPicPr>
            <a:picLocks noChangeAspect="1"/>
          </p:cNvPicPr>
          <p:nvPr/>
        </p:nvPicPr>
        <p:blipFill>
          <a:blip r:embed="rId12" cstate="print"/>
          <a:stretch>
            <a:fillRect/>
          </a:stretch>
        </p:blipFill>
        <p:spPr>
          <a:xfrm>
            <a:off x="-3809" y="-8255"/>
            <a:ext cx="9159716" cy="6865620"/>
          </a:xfrm>
          <a:prstGeom prst="rect">
            <a:avLst/>
          </a:prstGeom>
        </p:spPr>
      </p:pic>
      <p:sp>
        <p:nvSpPr>
          <p:cNvPr id="2" name="标题占位符 1"/>
          <p:cNvSpPr>
            <a:spLocks noGrp="1"/>
          </p:cNvSpPr>
          <p:nvPr>
            <p:ph type="title"/>
            <p:custDataLst>
              <p:tags r:id="rId13"/>
            </p:custDataLst>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p:custDataLst>
              <p:tags r:id="rId1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7" name="图片 6" descr="PPT 用 文件 背景画改成六医院3"/>
          <p:cNvPicPr>
            <a:picLocks noChangeAspect="1"/>
          </p:cNvPicPr>
          <p:nvPr/>
        </p:nvPicPr>
        <p:blipFill>
          <a:blip r:embed="rId17"/>
          <a:stretch>
            <a:fillRect/>
          </a:stretch>
        </p:blipFill>
        <p:spPr>
          <a:xfrm>
            <a:off x="-476" y="0"/>
            <a:ext cx="9144476" cy="685863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1.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2.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image" Target="../media/image2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1.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image" Target="../media/image24.png"/><Relationship Id="rId1" Type="http://schemas.openxmlformats.org/officeDocument/2006/relationships/image" Target="../media/image23.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jpe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image" Target="../media/image27.png"/><Relationship Id="rId1"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9.jpeg"/><Relationship Id="rId1" Type="http://schemas.openxmlformats.org/officeDocument/2006/relationships/image" Target="../media/image28.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2.jpeg"/><Relationship Id="rId1" Type="http://schemas.openxmlformats.org/officeDocument/2006/relationships/image" Target="../media/image31.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p>
            <a:endParaRPr lang="zh-CN" altLang="en-US"/>
          </a:p>
        </p:txBody>
      </p:sp>
      <p:sp>
        <p:nvSpPr>
          <p:cNvPr id="3" name="内容占位符 2"/>
          <p:cNvSpPr>
            <a:spLocks noGrp="1"/>
          </p:cNvSpPr>
          <p:nvPr>
            <p:ph idx="1"/>
          </p:nvPr>
        </p:nvSpPr>
        <p:spPr/>
        <p:txBody>
          <a:bodyPr/>
          <a:lstStyle/>
          <a:p>
            <a:pPr>
              <a:buNone/>
            </a:pPr>
            <a:r>
              <a:rPr lang="zh-CN" altLang="en-US" sz="4800" b="1" dirty="0" smtClean="0">
                <a:ln w="22225">
                  <a:solidFill>
                    <a:schemeClr val="accent2"/>
                  </a:solidFill>
                  <a:prstDash val="solid"/>
                </a:ln>
                <a:solidFill>
                  <a:schemeClr val="accent2">
                    <a:lumMod val="40000"/>
                    <a:lumOff val="60000"/>
                  </a:schemeClr>
                </a:solidFill>
                <a:latin typeface="黑体" panose="02010609060101010101" pitchFamily="2" charset="-122"/>
                <a:ea typeface="黑体" panose="02010609060101010101" pitchFamily="2" charset="-122"/>
              </a:rPr>
              <a:t>  </a:t>
            </a:r>
            <a:r>
              <a:rPr lang="zh-CN" altLang="en-US" sz="4800" b="1" dirty="0" smtClean="0">
                <a:ln w="22225">
                  <a:solidFill>
                    <a:schemeClr val="accent2"/>
                  </a:solidFill>
                  <a:prstDash val="solid"/>
                </a:ln>
                <a:solidFill>
                  <a:schemeClr val="tx1"/>
                </a:solidFill>
                <a:latin typeface="黑体" panose="02010609060101010101" pitchFamily="2" charset="-122"/>
                <a:ea typeface="黑体" panose="02010609060101010101" pitchFamily="2" charset="-122"/>
              </a:rPr>
              <a:t>基层医院放射防护与</a:t>
            </a:r>
            <a:endParaRPr lang="en-US" altLang="zh-CN" sz="4800" b="1" dirty="0" smtClean="0">
              <a:ln w="22225">
                <a:solidFill>
                  <a:schemeClr val="accent2"/>
                </a:solidFill>
                <a:prstDash val="solid"/>
              </a:ln>
              <a:solidFill>
                <a:schemeClr val="tx1"/>
              </a:solidFill>
              <a:latin typeface="黑体" panose="02010609060101010101" pitchFamily="2" charset="-122"/>
              <a:ea typeface="黑体" panose="02010609060101010101" pitchFamily="2" charset="-122"/>
            </a:endParaRPr>
          </a:p>
          <a:p>
            <a:pPr>
              <a:buNone/>
            </a:pPr>
            <a:r>
              <a:rPr lang="en-US" altLang="zh-CN" sz="4800" b="1" dirty="0" smtClean="0">
                <a:ln w="22225">
                  <a:solidFill>
                    <a:schemeClr val="accent2"/>
                  </a:solidFill>
                  <a:prstDash val="solid"/>
                </a:ln>
                <a:solidFill>
                  <a:schemeClr val="tx1"/>
                </a:solidFill>
                <a:latin typeface="黑体" panose="02010609060101010101" pitchFamily="2" charset="-122"/>
                <a:ea typeface="黑体" panose="02010609060101010101" pitchFamily="2" charset="-122"/>
              </a:rPr>
              <a:t>      </a:t>
            </a:r>
            <a:r>
              <a:rPr lang="zh-CN" altLang="en-US" sz="4800" b="1" dirty="0" smtClean="0">
                <a:ln w="22225">
                  <a:solidFill>
                    <a:schemeClr val="accent2"/>
                  </a:solidFill>
                  <a:prstDash val="solid"/>
                </a:ln>
                <a:solidFill>
                  <a:schemeClr val="tx1"/>
                </a:solidFill>
                <a:latin typeface="黑体" panose="02010609060101010101" pitchFamily="2" charset="-122"/>
                <a:ea typeface="黑体" panose="02010609060101010101" pitchFamily="2" charset="-122"/>
              </a:rPr>
              <a:t>质控要点</a:t>
            </a:r>
            <a:endParaRPr lang="en-US" altLang="zh-CN" sz="4800" b="1" dirty="0" smtClean="0">
              <a:ln w="22225">
                <a:solidFill>
                  <a:schemeClr val="accent2"/>
                </a:solidFill>
                <a:prstDash val="solid"/>
              </a:ln>
              <a:solidFill>
                <a:schemeClr val="tx1"/>
              </a:solidFill>
              <a:latin typeface="黑体" panose="02010609060101010101" pitchFamily="2" charset="-122"/>
              <a:ea typeface="黑体" panose="02010609060101010101" pitchFamily="2" charset="-122"/>
            </a:endParaRPr>
          </a:p>
          <a:p>
            <a:pPr>
              <a:buNone/>
            </a:pPr>
            <a:r>
              <a:rPr lang="en-US" altLang="zh-CN" sz="4800" b="1" dirty="0" smtClean="0">
                <a:ln w="22225">
                  <a:solidFill>
                    <a:schemeClr val="accent2"/>
                  </a:solidFill>
                  <a:prstDash val="solid"/>
                </a:ln>
                <a:solidFill>
                  <a:schemeClr val="tx1"/>
                </a:solidFill>
                <a:latin typeface="黑体" panose="02010609060101010101" pitchFamily="2" charset="-122"/>
                <a:ea typeface="黑体" panose="02010609060101010101" pitchFamily="2" charset="-122"/>
              </a:rPr>
              <a:t>               </a:t>
            </a:r>
            <a:r>
              <a:rPr lang="zh-CN" altLang="en-US" sz="3600" b="1" dirty="0" smtClean="0">
                <a:ln w="22225">
                  <a:solidFill>
                    <a:schemeClr val="accent2"/>
                  </a:solidFill>
                  <a:prstDash val="solid"/>
                </a:ln>
                <a:solidFill>
                  <a:schemeClr val="tx1"/>
                </a:solidFill>
                <a:latin typeface="黑体" panose="02010609060101010101" pitchFamily="2" charset="-122"/>
                <a:ea typeface="黑体" panose="02010609060101010101" pitchFamily="2" charset="-122"/>
              </a:rPr>
              <a:t>毕光辉</a:t>
            </a:r>
            <a:endParaRPr lang="zh-CN" altLang="en-US" sz="3600" b="1" dirty="0" smtClean="0">
              <a:ln w="22225">
                <a:solidFill>
                  <a:schemeClr val="accent2"/>
                </a:solidFill>
                <a:prstDash val="solid"/>
              </a:ln>
              <a:solidFill>
                <a:schemeClr val="tx1"/>
              </a:solidFill>
              <a:latin typeface="黑体" panose="02010609060101010101" pitchFamily="2" charset="-122"/>
              <a:ea typeface="黑体" panose="02010609060101010101" pitchFamily="2" charset="-122"/>
            </a:endParaRPr>
          </a:p>
          <a:p>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0241"/>
          <p:cNvSpPr>
            <a:spLocks noGrp="1" noRot="1"/>
          </p:cNvSpPr>
          <p:nvPr>
            <p:ph type="title"/>
          </p:nvPr>
        </p:nvSpPr>
        <p:spPr/>
        <p:txBody>
          <a:bodyPr anchor="ctr"/>
          <a:lstStyle/>
          <a:p>
            <a:r>
              <a:rPr lang="zh-CN" altLang="en-US" sz="3600" b="1">
                <a:ln w="22225">
                  <a:solidFill>
                    <a:schemeClr val="accent2"/>
                  </a:solidFill>
                  <a:prstDash val="solid"/>
                </a:ln>
                <a:solidFill>
                  <a:schemeClr val="accent2">
                    <a:lumMod val="40000"/>
                    <a:lumOff val="60000"/>
                  </a:schemeClr>
                </a:solidFill>
                <a:effectLst/>
                <a:latin typeface="+mj-ea"/>
              </a:rPr>
              <a:t>缩短照射时间</a:t>
            </a:r>
            <a:endParaRPr lang="zh-CN" altLang="en-US" sz="3600" b="1">
              <a:ln w="22225">
                <a:solidFill>
                  <a:schemeClr val="accent2"/>
                </a:solidFill>
                <a:prstDash val="solid"/>
              </a:ln>
              <a:solidFill>
                <a:schemeClr val="accent2">
                  <a:lumMod val="40000"/>
                  <a:lumOff val="60000"/>
                </a:schemeClr>
              </a:solidFill>
              <a:effectLst/>
              <a:latin typeface="+mj-ea"/>
            </a:endParaRPr>
          </a:p>
        </p:txBody>
      </p:sp>
      <p:sp>
        <p:nvSpPr>
          <p:cNvPr id="10243" name="文本占位符 10242"/>
          <p:cNvSpPr>
            <a:spLocks noGrp="1" noRot="1"/>
          </p:cNvSpPr>
          <p:nvPr>
            <p:ph idx="1"/>
          </p:nvPr>
        </p:nvSpPr>
        <p:spPr/>
        <p:txBody>
          <a:bodyPr/>
          <a:lstStyle/>
          <a:p>
            <a:pPr>
              <a:buNone/>
            </a:pPr>
            <a:r>
              <a:rPr lang="zh-CN" altLang="en-US" dirty="0"/>
              <a:t>        </a:t>
            </a:r>
            <a:r>
              <a:rPr lang="zh-CN" altLang="en-US" sz="2800" dirty="0">
                <a:latin typeface="+mj-ea"/>
                <a:ea typeface="+mj-ea"/>
                <a:cs typeface="+mj-ea"/>
              </a:rPr>
              <a:t>人体受照射的剂量是随时间延长而增加的,减少照射时间可</a:t>
            </a:r>
            <a:r>
              <a:rPr lang="zh-CN" altLang="en-US" sz="2800" dirty="0">
                <a:solidFill>
                  <a:srgbClr val="FF0000"/>
                </a:solidFill>
                <a:latin typeface="+mj-ea"/>
                <a:ea typeface="+mj-ea"/>
                <a:cs typeface="+mj-ea"/>
              </a:rPr>
              <a:t>显著</a:t>
            </a:r>
            <a:r>
              <a:rPr lang="zh-CN" altLang="en-US" sz="2800" dirty="0">
                <a:latin typeface="+mj-ea"/>
                <a:ea typeface="+mj-ea"/>
                <a:cs typeface="+mj-ea"/>
              </a:rPr>
              <a:t>降低工作人员的辐射剂量</a:t>
            </a:r>
            <a:endParaRPr lang="zh-CN" altLang="en-US" sz="2800" dirty="0">
              <a:latin typeface="+mj-ea"/>
              <a:ea typeface="+mj-ea"/>
              <a:cs typeface="+mj-ea"/>
            </a:endParaRPr>
          </a:p>
          <a:p>
            <a:r>
              <a:rPr lang="zh-CN" altLang="en-US" sz="2800" dirty="0">
                <a:latin typeface="+mj-ea"/>
                <a:ea typeface="+mj-ea"/>
                <a:cs typeface="+mj-ea"/>
              </a:rPr>
              <a:t>医护人员间的良好配合</a:t>
            </a:r>
            <a:endParaRPr lang="zh-CN" altLang="en-US" sz="2800" dirty="0">
              <a:latin typeface="+mj-ea"/>
              <a:ea typeface="+mj-ea"/>
              <a:cs typeface="+mj-ea"/>
            </a:endParaRPr>
          </a:p>
          <a:p>
            <a:r>
              <a:rPr lang="zh-CN" altLang="en-US" sz="2800" dirty="0">
                <a:latin typeface="+mj-ea"/>
                <a:ea typeface="+mj-ea"/>
                <a:cs typeface="+mj-ea"/>
              </a:rPr>
              <a:t>术前充分准备</a:t>
            </a:r>
            <a:endParaRPr lang="zh-CN" altLang="en-US" sz="2800" dirty="0">
              <a:latin typeface="+mj-ea"/>
              <a:ea typeface="+mj-ea"/>
              <a:cs typeface="+mj-ea"/>
            </a:endParaRPr>
          </a:p>
          <a:p>
            <a:r>
              <a:rPr lang="zh-CN" altLang="en-US" sz="2800" dirty="0">
                <a:latin typeface="+mj-ea"/>
                <a:ea typeface="+mj-ea"/>
                <a:cs typeface="+mj-ea"/>
              </a:rPr>
              <a:t>各项操作务求熟练、准确 </a:t>
            </a:r>
            <a:endParaRPr lang="zh-CN" altLang="en-US" sz="2800" dirty="0">
              <a:latin typeface="+mj-ea"/>
              <a:ea typeface="+mj-ea"/>
              <a:cs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 calcmode="lin" valueType="num">
                                      <p:cBhvr additive="base">
                                        <p:cTn id="17"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 calcmode="lin" valueType="num">
                                      <p:cBhvr additive="base">
                                        <p:cTn id="21"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1265"/>
          <p:cNvSpPr>
            <a:spLocks noGrp="1" noRot="1"/>
          </p:cNvSpPr>
          <p:nvPr>
            <p:ph type="title"/>
          </p:nvPr>
        </p:nvSpPr>
        <p:spPr/>
        <p:txBody>
          <a:bodyPr anchor="ctr"/>
          <a:lstStyle/>
          <a:p>
            <a:r>
              <a:rPr lang="zh-CN" altLang="en-US" sz="3600" b="1">
                <a:ln w="22225">
                  <a:solidFill>
                    <a:schemeClr val="accent2"/>
                  </a:solidFill>
                  <a:prstDash val="solid"/>
                </a:ln>
                <a:solidFill>
                  <a:schemeClr val="accent2">
                    <a:lumMod val="40000"/>
                    <a:lumOff val="60000"/>
                  </a:schemeClr>
                </a:solidFill>
                <a:effectLst/>
                <a:latin typeface="+mn-ea"/>
                <a:ea typeface="+mn-ea"/>
              </a:rPr>
              <a:t>增加照射距离</a:t>
            </a:r>
            <a:endParaRPr lang="zh-CN" altLang="en-US" sz="3600" b="1">
              <a:ln w="22225">
                <a:solidFill>
                  <a:schemeClr val="accent2"/>
                </a:solidFill>
                <a:prstDash val="solid"/>
              </a:ln>
              <a:solidFill>
                <a:schemeClr val="accent2">
                  <a:lumMod val="40000"/>
                  <a:lumOff val="60000"/>
                </a:schemeClr>
              </a:solidFill>
              <a:effectLst/>
              <a:latin typeface="+mn-ea"/>
              <a:ea typeface="+mn-ea"/>
            </a:endParaRPr>
          </a:p>
        </p:txBody>
      </p:sp>
      <p:sp>
        <p:nvSpPr>
          <p:cNvPr id="11267" name="文本占位符 11266"/>
          <p:cNvSpPr>
            <a:spLocks noGrp="1" noRot="1"/>
          </p:cNvSpPr>
          <p:nvPr>
            <p:ph idx="1"/>
          </p:nvPr>
        </p:nvSpPr>
        <p:spPr/>
        <p:txBody>
          <a:bodyPr/>
          <a:lstStyle/>
          <a:p>
            <a:pPr>
              <a:buNone/>
            </a:pPr>
            <a:r>
              <a:rPr lang="en-US" altLang="zh-CN"/>
              <a:t>        </a:t>
            </a:r>
            <a:r>
              <a:rPr lang="zh-CN" altLang="en-US">
                <a:latin typeface="+mj-ea"/>
                <a:ea typeface="+mj-ea"/>
                <a:cs typeface="+mj-ea"/>
              </a:rPr>
              <a:t>照射剂量随着照射距离的增加</a:t>
            </a:r>
            <a:r>
              <a:rPr lang="en-US" altLang="zh-CN">
                <a:latin typeface="+mj-ea"/>
                <a:ea typeface="+mj-ea"/>
                <a:cs typeface="+mj-ea"/>
              </a:rPr>
              <a:t>1</a:t>
            </a:r>
            <a:r>
              <a:rPr lang="zh-CN" altLang="en-US">
                <a:latin typeface="+mj-ea"/>
                <a:ea typeface="+mj-ea"/>
                <a:cs typeface="+mj-ea"/>
              </a:rPr>
              <a:t>倍，则射线量可减少到</a:t>
            </a:r>
            <a:r>
              <a:rPr lang="en-US" altLang="zh-CN">
                <a:latin typeface="+mj-ea"/>
                <a:ea typeface="+mj-ea"/>
                <a:cs typeface="+mj-ea"/>
              </a:rPr>
              <a:t>1/4</a:t>
            </a:r>
            <a:endParaRPr lang="zh-CN" altLang="en-US">
              <a:latin typeface="+mj-ea"/>
              <a:ea typeface="+mj-ea"/>
              <a:cs typeface="+mj-ea"/>
            </a:endParaRPr>
          </a:p>
          <a:p>
            <a:r>
              <a:rPr lang="zh-CN" altLang="en-US">
                <a:latin typeface="+mj-ea"/>
                <a:ea typeface="+mj-ea"/>
                <a:cs typeface="+mj-ea"/>
              </a:rPr>
              <a:t>远离球管</a:t>
            </a:r>
            <a:endParaRPr lang="zh-CN" altLang="en-US">
              <a:latin typeface="+mj-ea"/>
              <a:ea typeface="+mj-ea"/>
              <a:cs typeface="+mj-ea"/>
            </a:endParaRPr>
          </a:p>
          <a:p>
            <a:r>
              <a:rPr lang="zh-CN" altLang="en-US">
                <a:latin typeface="+mj-ea"/>
                <a:ea typeface="+mj-ea"/>
                <a:cs typeface="+mj-ea"/>
              </a:rPr>
              <a:t>避开直射线方向</a:t>
            </a:r>
            <a:endParaRPr lang="zh-CN" altLang="en-US">
              <a:latin typeface="+mj-ea"/>
              <a:ea typeface="+mj-ea"/>
              <a:cs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 calcmode="lin" valueType="num">
                                      <p:cBhvr additive="base">
                                        <p:cTn id="17"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2289"/>
          <p:cNvSpPr>
            <a:spLocks noGrp="1" noRot="1"/>
          </p:cNvSpPr>
          <p:nvPr>
            <p:ph type="title"/>
          </p:nvPr>
        </p:nvSpPr>
        <p:spPr/>
        <p:txBody>
          <a:bodyPr anchor="ctr">
            <a:normAutofit fontScale="90000"/>
          </a:bodyPr>
          <a:lstStyle/>
          <a:p>
            <a:r>
              <a:rPr lang="zh-CN" altLang="en-US" sz="3600" b="1">
                <a:ln w="22225">
                  <a:solidFill>
                    <a:schemeClr val="accent2"/>
                  </a:solidFill>
                  <a:prstDash val="solid"/>
                </a:ln>
                <a:solidFill>
                  <a:schemeClr val="accent2">
                    <a:lumMod val="40000"/>
                    <a:lumOff val="60000"/>
                  </a:schemeClr>
                </a:solidFill>
                <a:effectLst/>
                <a:latin typeface="+mj-ea"/>
              </a:rPr>
              <a:t>使用防护用品</a:t>
            </a:r>
            <a:endParaRPr lang="zh-CN" altLang="en-US" sz="3600" b="1">
              <a:ln w="22225">
                <a:solidFill>
                  <a:schemeClr val="accent2"/>
                </a:solidFill>
                <a:prstDash val="solid"/>
              </a:ln>
              <a:solidFill>
                <a:schemeClr val="accent2">
                  <a:lumMod val="40000"/>
                  <a:lumOff val="60000"/>
                </a:schemeClr>
              </a:solidFill>
              <a:effectLst/>
              <a:latin typeface="+mj-ea"/>
            </a:endParaRPr>
          </a:p>
        </p:txBody>
      </p:sp>
      <p:sp>
        <p:nvSpPr>
          <p:cNvPr id="12291" name="文本占位符 12290"/>
          <p:cNvSpPr>
            <a:spLocks noGrp="1" noRot="1"/>
          </p:cNvSpPr>
          <p:nvPr>
            <p:ph idx="1"/>
          </p:nvPr>
        </p:nvSpPr>
        <p:spPr/>
        <p:txBody>
          <a:bodyPr/>
          <a:lstStyle/>
          <a:p>
            <a:pPr>
              <a:buNone/>
            </a:pPr>
            <a:r>
              <a:rPr lang="en-US" altLang="zh-CN"/>
              <a:t>          </a:t>
            </a:r>
            <a:r>
              <a:rPr lang="zh-CN" altLang="en-US">
                <a:latin typeface="+mj-ea"/>
                <a:ea typeface="+mj-ea"/>
                <a:cs typeface="+mj-ea"/>
              </a:rPr>
              <a:t>按</a:t>
            </a:r>
            <a:r>
              <a:rPr lang="en-US" altLang="zh-CN">
                <a:latin typeface="+mj-ea"/>
                <a:ea typeface="+mj-ea"/>
                <a:cs typeface="+mj-ea"/>
              </a:rPr>
              <a:t>《</a:t>
            </a:r>
            <a:r>
              <a:rPr lang="zh-CN" altLang="en-US">
                <a:latin typeface="+mj-ea"/>
                <a:ea typeface="+mj-ea"/>
                <a:cs typeface="+mj-ea"/>
              </a:rPr>
              <a:t>医用</a:t>
            </a:r>
            <a:r>
              <a:rPr lang="en-US" altLang="zh-CN">
                <a:latin typeface="+mj-ea"/>
                <a:ea typeface="+mj-ea"/>
                <a:cs typeface="+mj-ea"/>
              </a:rPr>
              <a:t>X </a:t>
            </a:r>
            <a:r>
              <a:rPr lang="zh-CN" altLang="en-US">
                <a:latin typeface="+mj-ea"/>
                <a:ea typeface="+mj-ea"/>
                <a:cs typeface="+mj-ea"/>
              </a:rPr>
              <a:t>射线诊断卫生防护标准</a:t>
            </a:r>
            <a:r>
              <a:rPr lang="en-US" altLang="zh-CN">
                <a:latin typeface="+mj-ea"/>
                <a:ea typeface="+mj-ea"/>
                <a:cs typeface="+mj-ea"/>
              </a:rPr>
              <a:t>》GBZ 130 </a:t>
            </a:r>
            <a:r>
              <a:rPr lang="zh-CN" altLang="en-US">
                <a:latin typeface="+mj-ea"/>
                <a:ea typeface="+mj-ea"/>
                <a:cs typeface="+mj-ea"/>
              </a:rPr>
              <a:t>－ </a:t>
            </a:r>
            <a:r>
              <a:rPr lang="en-US" altLang="zh-CN">
                <a:latin typeface="+mj-ea"/>
                <a:ea typeface="+mj-ea"/>
                <a:cs typeface="+mj-ea"/>
              </a:rPr>
              <a:t>2013 </a:t>
            </a:r>
            <a:r>
              <a:rPr lang="zh-CN" altLang="en-US">
                <a:latin typeface="+mj-ea"/>
                <a:ea typeface="+mj-ea"/>
                <a:cs typeface="+mj-ea"/>
              </a:rPr>
              <a:t>要求：</a:t>
            </a:r>
            <a:endParaRPr lang="zh-CN" altLang="en-US">
              <a:latin typeface="+mj-ea"/>
              <a:ea typeface="+mj-ea"/>
              <a:cs typeface="+mj-ea"/>
            </a:endParaRPr>
          </a:p>
          <a:p>
            <a:r>
              <a:rPr lang="zh-CN" altLang="en-US">
                <a:latin typeface="+mj-ea"/>
                <a:ea typeface="+mj-ea"/>
                <a:cs typeface="+mj-ea"/>
              </a:rPr>
              <a:t>铅门、铅玻璃、铅屏风</a:t>
            </a:r>
            <a:endParaRPr lang="zh-CN" altLang="en-US">
              <a:latin typeface="+mj-ea"/>
              <a:ea typeface="+mj-ea"/>
              <a:cs typeface="+mj-ea"/>
            </a:endParaRPr>
          </a:p>
          <a:p>
            <a:r>
              <a:rPr lang="zh-CN" altLang="en-US">
                <a:latin typeface="+mj-ea"/>
                <a:ea typeface="+mj-ea"/>
                <a:cs typeface="+mj-ea"/>
              </a:rPr>
              <a:t>铅衣、铅帽、颈围、防护眼镜 </a:t>
            </a:r>
            <a:endParaRPr lang="zh-CN" altLang="en-US">
              <a:latin typeface="+mj-ea"/>
              <a:ea typeface="+mj-ea"/>
              <a:cs typeface="+mj-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3313"/>
          <p:cNvSpPr>
            <a:spLocks noGrp="1" noRot="1"/>
          </p:cNvSpPr>
          <p:nvPr>
            <p:ph type="title"/>
          </p:nvPr>
        </p:nvSpPr>
        <p:spPr/>
        <p:txBody>
          <a:bodyPr anchor="ctr"/>
          <a:lstStyle/>
          <a:p>
            <a:r>
              <a:rPr lang="zh-CN" altLang="en-US" sz="3600" dirty="0">
                <a:ln w="22225">
                  <a:solidFill>
                    <a:schemeClr val="accent2"/>
                  </a:solidFill>
                  <a:prstDash val="solid"/>
                </a:ln>
                <a:solidFill>
                  <a:schemeClr val="accent2">
                    <a:lumMod val="40000"/>
                    <a:lumOff val="60000"/>
                  </a:schemeClr>
                </a:solidFill>
                <a:effectLst/>
                <a:latin typeface="+mj-ea"/>
                <a:cs typeface="+mj-ea"/>
              </a:rPr>
              <a:t>如何做好自我防护?</a:t>
            </a:r>
            <a:endParaRPr lang="zh-CN" altLang="en-US" sz="3600" dirty="0">
              <a:ln w="22225">
                <a:solidFill>
                  <a:schemeClr val="accent2"/>
                </a:solidFill>
                <a:prstDash val="solid"/>
              </a:ln>
              <a:solidFill>
                <a:schemeClr val="accent2">
                  <a:lumMod val="40000"/>
                  <a:lumOff val="60000"/>
                </a:schemeClr>
              </a:solidFill>
              <a:effectLst/>
              <a:latin typeface="+mj-ea"/>
              <a:cs typeface="+mj-ea"/>
            </a:endParaRPr>
          </a:p>
        </p:txBody>
      </p:sp>
      <p:sp>
        <p:nvSpPr>
          <p:cNvPr id="13315" name="文本占位符 13314"/>
          <p:cNvSpPr>
            <a:spLocks noGrp="1" noRot="1"/>
          </p:cNvSpPr>
          <p:nvPr>
            <p:ph idx="1"/>
          </p:nvPr>
        </p:nvSpPr>
        <p:spPr/>
        <p:txBody>
          <a:bodyPr/>
          <a:lstStyle/>
          <a:p>
            <a:r>
              <a:rPr lang="zh-CN" altLang="en-US" sz="4000" dirty="0">
                <a:latin typeface="+mj-ea"/>
                <a:ea typeface="+mj-ea"/>
              </a:rPr>
              <a:t>个人剂量监测</a:t>
            </a:r>
            <a:endParaRPr lang="zh-CN" altLang="en-US" sz="4000" dirty="0">
              <a:latin typeface="+mj-ea"/>
              <a:ea typeface="+mj-ea"/>
            </a:endParaRPr>
          </a:p>
          <a:p>
            <a:r>
              <a:rPr lang="zh-CN" altLang="en-US" sz="4000" dirty="0">
                <a:latin typeface="+mj-ea"/>
                <a:ea typeface="+mj-ea"/>
              </a:rPr>
              <a:t>健康体检</a:t>
            </a:r>
            <a:endParaRPr lang="zh-CN" altLang="en-US" sz="4000" dirty="0">
              <a:latin typeface="+mj-ea"/>
              <a:ea typeface="+mj-ea"/>
            </a:endParaRPr>
          </a:p>
          <a:p>
            <a:endParaRPr lang="zh-CN" altLang="en-US" sz="4000" dirty="0">
              <a:latin typeface="+mj-ea"/>
              <a:ea typeface="+mj-ea"/>
            </a:endParaRPr>
          </a:p>
        </p:txBody>
      </p:sp>
      <p:sp>
        <p:nvSpPr>
          <p:cNvPr id="13316" name="矩形 13315"/>
          <p:cNvSpPr/>
          <p:nvPr/>
        </p:nvSpPr>
        <p:spPr>
          <a:xfrm>
            <a:off x="1219200" y="2514600"/>
            <a:ext cx="2209800" cy="1828800"/>
          </a:xfrm>
          <a:prstGeom prst="rect">
            <a:avLst/>
          </a:prstGeom>
        </p:spPr>
        <p:txBody>
          <a:bodyPr wrap="none" fromWordArt="1">
            <a:prstTxWarp prst="textSlantUp">
              <a:avLst>
                <a:gd name="adj" fmla="val 32056"/>
              </a:avLst>
            </a:prstTxWarp>
            <a:normAutofit/>
          </a:bodyPr>
          <a:lstStyle/>
          <a:p>
            <a:pPr algn="ctr"/>
            <a:r>
              <a:rPr lang="zh-CN" altLang="en-US" sz="3600">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76999"/>
                    </a:srgbClr>
                  </a:outerShdw>
                </a:effectLst>
                <a:latin typeface="宋体" panose="02010600030101010101" pitchFamily="2" charset="-122"/>
                <a:ea typeface="宋体" panose="02010600030101010101" pitchFamily="2" charset="-122"/>
              </a:rPr>
              <a:t>测</a:t>
            </a:r>
            <a:endParaRPr lang="zh-CN" altLang="en-US" sz="3600">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76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additive="base">
                                        <p:cTn id="7" dur="500" fill="hold"/>
                                        <p:tgtEl>
                                          <p:spTgt spid="13316"/>
                                        </p:tgtEl>
                                        <p:attrNameLst>
                                          <p:attrName>ppt_x</p:attrName>
                                        </p:attrNameLst>
                                      </p:cBhvr>
                                      <p:tavLst>
                                        <p:tav tm="0">
                                          <p:val>
                                            <p:strVal val="#ppt_x"/>
                                          </p:val>
                                        </p:tav>
                                        <p:tav tm="100000">
                                          <p:val>
                                            <p:strVal val="#ppt_x"/>
                                          </p:val>
                                        </p:tav>
                                      </p:tavLst>
                                    </p:anim>
                                    <p:anim calcmode="lin" valueType="num">
                                      <p:cBhvr additive="base">
                                        <p:cTn id="8"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5">
                                            <p:txEl>
                                              <p:pRg st="0" end="0"/>
                                            </p:txEl>
                                          </p:spTgt>
                                        </p:tgtEl>
                                        <p:attrNameLst>
                                          <p:attrName>style.visibility</p:attrName>
                                        </p:attrNameLst>
                                      </p:cBhvr>
                                      <p:to>
                                        <p:strVal val="visible"/>
                                      </p:to>
                                    </p:set>
                                    <p:anim calcmode="lin" valueType="num">
                                      <p:cBhvr additive="base">
                                        <p:cTn id="13"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 calcmode="lin" valueType="num">
                                      <p:cBhvr additive="base">
                                        <p:cTn id="17"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600" dirty="0">
                <a:ln w="22225">
                  <a:solidFill>
                    <a:schemeClr val="accent2"/>
                  </a:solidFill>
                  <a:prstDash val="solid"/>
                </a:ln>
                <a:solidFill>
                  <a:schemeClr val="accent2">
                    <a:lumMod val="40000"/>
                    <a:lumOff val="60000"/>
                  </a:schemeClr>
                </a:solidFill>
                <a:effectLst/>
              </a:rPr>
              <a:t>个人剂量计分类</a:t>
            </a:r>
            <a:endParaRPr lang="zh-CN" altLang="zh-CN" sz="3600" dirty="0">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lstStyle/>
          <a:p>
            <a:r>
              <a:rPr lang="zh-CN" altLang="en-US" dirty="0"/>
              <a:t>按佩戴部位分类：</a:t>
            </a:r>
            <a:endParaRPr lang="zh-CN" altLang="en-US" dirty="0"/>
          </a:p>
          <a:p>
            <a:pPr marL="0" indent="0">
              <a:buNone/>
            </a:pPr>
            <a:r>
              <a:rPr lang="zh-CN" altLang="en-US" dirty="0"/>
              <a:t>  ——有胸章剂量计</a:t>
            </a:r>
            <a:endParaRPr lang="zh-CN" altLang="en-US" dirty="0"/>
          </a:p>
          <a:p>
            <a:pPr marL="0" indent="0">
              <a:buNone/>
            </a:pPr>
            <a:r>
              <a:rPr lang="zh-CN" altLang="en-US" dirty="0"/>
              <a:t>  ——指环剂量计</a:t>
            </a:r>
            <a:endParaRPr lang="zh-CN" altLang="en-US" dirty="0"/>
          </a:p>
          <a:p>
            <a:pPr marL="0" indent="0">
              <a:buNone/>
            </a:pPr>
            <a:r>
              <a:rPr lang="zh-CN" altLang="en-US" dirty="0"/>
              <a:t>  ——腕部剂量计</a:t>
            </a:r>
            <a:endParaRPr lang="zh-CN" altLang="en-US" dirty="0"/>
          </a:p>
          <a:p>
            <a:pPr marL="0" indent="0">
              <a:buNone/>
            </a:pPr>
            <a:r>
              <a:rPr lang="zh-CN" altLang="en-US" dirty="0"/>
              <a:t>  ——头箍剂量计</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ln w="22225">
                  <a:solidFill>
                    <a:schemeClr val="accent2"/>
                  </a:solidFill>
                  <a:prstDash val="solid"/>
                </a:ln>
                <a:solidFill>
                  <a:schemeClr val="accent2">
                    <a:lumMod val="40000"/>
                    <a:lumOff val="60000"/>
                  </a:schemeClr>
                </a:solidFill>
                <a:effectLst/>
              </a:rPr>
              <a:t>何谓"对照剂量计"？</a:t>
            </a:r>
            <a:endParaRPr lang="zh-CN" altLang="en-US" sz="3600">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lstStyle/>
          <a:p>
            <a:r>
              <a:rPr lang="zh-CN" altLang="en-US" sz="2800"/>
              <a:t>同时提供1只（或几只）与佩戴剂量计相同的"对照剂量计"，用于扣除天然本底照射或其他附加照射，使之得到需要监测的放射工作人员在其工作中受到的职业受照剂量</a:t>
            </a:r>
            <a:endParaRPr lang="zh-CN" altLang="en-US" sz="2800"/>
          </a:p>
          <a:p>
            <a:r>
              <a:rPr lang="zh-CN" altLang="en-US" sz="2800"/>
              <a:t>对照剂量计平时应放在无人工放射源辐照的地方（如办公室内）</a:t>
            </a:r>
            <a:endParaRPr lang="zh-CN" altLang="en-US" sz="2800"/>
          </a:p>
          <a:p>
            <a:r>
              <a:rPr lang="zh-CN" altLang="en-US" sz="2800"/>
              <a:t>监测周期结束后，与佩戴剂量计一起剂量监测</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ln w="22225">
                  <a:solidFill>
                    <a:schemeClr val="accent2"/>
                  </a:solidFill>
                  <a:prstDash val="solid"/>
                </a:ln>
                <a:solidFill>
                  <a:schemeClr val="accent2">
                    <a:lumMod val="40000"/>
                    <a:lumOff val="60000"/>
                  </a:schemeClr>
                </a:solidFill>
                <a:effectLst/>
              </a:rPr>
              <a:t>何谓名义剂量？</a:t>
            </a:r>
            <a:endParaRPr lang="zh-CN" altLang="en-US" sz="3600">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lstStyle/>
          <a:p>
            <a:r>
              <a:rPr lang="zh-CN" altLang="en-US"/>
              <a:t>放射人员佩戴的剂量计丢失、损坏或因故得不到剂量数据时，用其它适当的方法赋予该工作人员应有的剂量估算值</a:t>
            </a:r>
            <a:endParaRPr lang="zh-CN" altLang="en-US"/>
          </a:p>
          <a:p>
            <a:r>
              <a:rPr lang="zh-CN" altLang="en-US"/>
              <a:t>名义剂量的获得方法：</a:t>
            </a:r>
            <a:endParaRPr lang="zh-CN" altLang="en-US"/>
          </a:p>
          <a:p>
            <a:pPr marL="0" indent="0">
              <a:buNone/>
            </a:pPr>
            <a:r>
              <a:rPr lang="zh-CN" altLang="en-US"/>
              <a:t>——用同一监测周期内同事们的平均剂量</a:t>
            </a:r>
            <a:endParaRPr lang="zh-CN" altLang="en-US"/>
          </a:p>
          <a:p>
            <a:pPr marL="0" indent="0">
              <a:buNone/>
            </a:pPr>
            <a:r>
              <a:rPr lang="zh-CN" altLang="en-US"/>
              <a:t>——用该工作人员前几个监测周期的平均剂量</a:t>
            </a:r>
            <a:endParaRPr lang="zh-CN" altLang="en-US"/>
          </a:p>
          <a:p>
            <a:pPr marL="0" indent="0">
              <a:buNone/>
            </a:pPr>
            <a:r>
              <a:rPr lang="zh-CN" altLang="en-US"/>
              <a:t>——用管理限值的一个适当分数等</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ln w="22225">
                  <a:solidFill>
                    <a:schemeClr val="accent2"/>
                  </a:solidFill>
                  <a:prstDash val="solid"/>
                </a:ln>
                <a:solidFill>
                  <a:schemeClr val="accent2">
                    <a:lumMod val="40000"/>
                    <a:lumOff val="60000"/>
                  </a:schemeClr>
                </a:solidFill>
                <a:effectLst/>
              </a:rPr>
              <a:t>个人剂量计应当佩戴在身体的什么部位？</a:t>
            </a:r>
            <a:endParaRPr lang="zh-CN" altLang="en-US" sz="3600">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lstStyle/>
          <a:p>
            <a:r>
              <a:rPr lang="zh-CN" altLang="en-US" sz="2000" b="1"/>
              <a:t>辐射来自</a:t>
            </a:r>
            <a:r>
              <a:rPr lang="zh-CN" altLang="en-US" sz="2000" b="1">
                <a:solidFill>
                  <a:srgbClr val="FF0000"/>
                </a:solidFill>
              </a:rPr>
              <a:t>前方</a:t>
            </a:r>
            <a:r>
              <a:rPr lang="zh-CN" altLang="en-US" sz="2000" b="1"/>
              <a:t>时，剂量计应佩戴在人体躯干前方中部位置，一般佩戴在左胸前</a:t>
            </a:r>
            <a:endParaRPr lang="zh-CN" altLang="en-US" sz="2000" b="1"/>
          </a:p>
          <a:p>
            <a:r>
              <a:rPr lang="zh-CN" altLang="en-US" sz="2000" b="1"/>
              <a:t>辐射来自人体</a:t>
            </a:r>
            <a:r>
              <a:rPr lang="zh-CN" altLang="en-US" sz="2000" b="1">
                <a:solidFill>
                  <a:srgbClr val="FF0000"/>
                </a:solidFill>
              </a:rPr>
              <a:t>背面</a:t>
            </a:r>
            <a:r>
              <a:rPr lang="zh-CN" altLang="en-US" sz="2000" b="1"/>
              <a:t>时，剂量计应佩戴在背部中间</a:t>
            </a:r>
            <a:endParaRPr lang="zh-CN" altLang="en-US" sz="2000" b="1"/>
          </a:p>
          <a:p>
            <a:r>
              <a:rPr lang="zh-CN" altLang="en-US" sz="2000" b="1"/>
              <a:t>对于工作中</a:t>
            </a:r>
            <a:r>
              <a:rPr lang="zh-CN" altLang="en-US" sz="2000" b="1">
                <a:solidFill>
                  <a:srgbClr val="FF0000"/>
                </a:solidFill>
              </a:rPr>
              <a:t>穿铅围裙</a:t>
            </a:r>
            <a:r>
              <a:rPr lang="zh-CN" altLang="en-US" sz="2000" b="1"/>
              <a:t>的情况，通常应把剂量计佩戴在铅围裙里面（左胸前），当</a:t>
            </a:r>
            <a:r>
              <a:rPr lang="zh-CN" altLang="en-US" sz="2000" b="1">
                <a:solidFill>
                  <a:srgbClr val="FF0000"/>
                </a:solidFill>
              </a:rPr>
              <a:t>受照剂量可能很大时</a:t>
            </a:r>
            <a:r>
              <a:rPr lang="zh-CN" altLang="en-US" sz="2000" b="1"/>
              <a:t>，则还需要在铅围裙外面衣领上另外佩戴一个剂量计</a:t>
            </a:r>
            <a:endParaRPr lang="zh-CN" altLang="en-US" sz="2000" b="1"/>
          </a:p>
          <a:p>
            <a:r>
              <a:rPr lang="zh-CN" altLang="en-US" sz="2000" b="1"/>
              <a:t>只有</a:t>
            </a:r>
            <a:r>
              <a:rPr lang="zh-CN" altLang="en-US" sz="2000" b="1">
                <a:solidFill>
                  <a:srgbClr val="FF0000"/>
                </a:solidFill>
              </a:rPr>
              <a:t>当受照剂量很小</a:t>
            </a:r>
            <a:r>
              <a:rPr lang="zh-CN" altLang="en-US" sz="2000" b="1"/>
              <a:t>且个人监测仅是为了获得剂量上限估计值时，剂量计才可佩戴在铅围裙外面的左胸前位置</a:t>
            </a:r>
            <a:endParaRPr lang="zh-CN" altLang="en-US" sz="2000" b="1"/>
          </a:p>
          <a:p>
            <a:r>
              <a:rPr lang="zh-CN" altLang="en-US" sz="2000" b="1"/>
              <a:t>从事可能受到</a:t>
            </a:r>
            <a:r>
              <a:rPr lang="zh-CN" altLang="en-US" sz="2000" b="1">
                <a:solidFill>
                  <a:srgbClr val="FF0000"/>
                </a:solidFill>
              </a:rPr>
              <a:t>复杂和非均匀照射</a:t>
            </a:r>
            <a:r>
              <a:rPr lang="zh-CN" altLang="en-US" sz="2000" b="1"/>
              <a:t>的操作时，工作人员除应佩戴常规个人剂量计外，</a:t>
            </a:r>
            <a:r>
              <a:rPr lang="zh-CN" altLang="en-US" sz="2000" b="1" i="1"/>
              <a:t>还应相对应的体</a:t>
            </a:r>
            <a:r>
              <a:rPr lang="zh-CN" altLang="en-US" sz="2000" b="1"/>
              <a:t>表部位佩戴适当的局部剂量计</a:t>
            </a:r>
            <a:endParaRPr lang="zh-CN" alt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pic>
        <p:nvPicPr>
          <p:cNvPr id="4" name="内容占位符 3" descr="QQ图片20181228205808_看图王"/>
          <p:cNvPicPr>
            <a:picLocks noGrp="1" noChangeAspect="1"/>
          </p:cNvPicPr>
          <p:nvPr>
            <p:ph idx="1"/>
          </p:nvPr>
        </p:nvPicPr>
        <p:blipFill>
          <a:blip r:embed="rId1" cstate="print"/>
          <a:stretch>
            <a:fillRect/>
          </a:stretch>
        </p:blipFill>
        <p:spPr>
          <a:xfrm>
            <a:off x="3297555" y="1606550"/>
            <a:ext cx="2543810" cy="4526280"/>
          </a:xfrm>
          <a:prstGeom prst="rect">
            <a:avLst/>
          </a:prstGeom>
        </p:spPr>
      </p:pic>
      <p:pic>
        <p:nvPicPr>
          <p:cNvPr id="5" name="图片 4" descr="QQ图片20181228205824_看图王"/>
          <p:cNvPicPr>
            <a:picLocks noChangeAspect="1"/>
          </p:cNvPicPr>
          <p:nvPr/>
        </p:nvPicPr>
        <p:blipFill>
          <a:blip r:embed="rId2" cstate="print"/>
          <a:stretch>
            <a:fillRect/>
          </a:stretch>
        </p:blipFill>
        <p:spPr>
          <a:xfrm>
            <a:off x="2833370" y="787400"/>
            <a:ext cx="3115310" cy="5694680"/>
          </a:xfrm>
          <a:prstGeom prst="rect">
            <a:avLst/>
          </a:prstGeom>
        </p:spPr>
      </p:pic>
      <p:pic>
        <p:nvPicPr>
          <p:cNvPr id="6" name="图片 5" descr="QQ图片20181228205834_看图王"/>
          <p:cNvPicPr>
            <a:picLocks noChangeAspect="1"/>
          </p:cNvPicPr>
          <p:nvPr/>
        </p:nvPicPr>
        <p:blipFill>
          <a:blip r:embed="rId3" cstate="print"/>
          <a:stretch>
            <a:fillRect/>
          </a:stretch>
        </p:blipFill>
        <p:spPr>
          <a:xfrm>
            <a:off x="5829300" y="728980"/>
            <a:ext cx="3203575" cy="56959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7409"/>
          <p:cNvSpPr>
            <a:spLocks noGrp="1" noRot="1"/>
          </p:cNvSpPr>
          <p:nvPr>
            <p:ph type="title"/>
          </p:nvPr>
        </p:nvSpPr>
        <p:spPr/>
        <p:txBody>
          <a:bodyPr anchor="ctr"/>
          <a:lstStyle/>
          <a:p>
            <a:r>
              <a:rPr lang="zh-CN" altLang="en-US" sz="3600">
                <a:ln w="22225">
                  <a:solidFill>
                    <a:schemeClr val="accent2"/>
                  </a:solidFill>
                  <a:prstDash val="solid"/>
                </a:ln>
                <a:solidFill>
                  <a:schemeClr val="accent2">
                    <a:lumMod val="40000"/>
                    <a:lumOff val="60000"/>
                  </a:schemeClr>
                </a:solidFill>
                <a:effectLst/>
                <a:latin typeface="+mj-ea"/>
              </a:rPr>
              <a:t>职业健康体检</a:t>
            </a:r>
            <a:endParaRPr lang="zh-CN" altLang="en-US" sz="3600">
              <a:ln w="22225">
                <a:solidFill>
                  <a:schemeClr val="accent2"/>
                </a:solidFill>
                <a:prstDash val="solid"/>
              </a:ln>
              <a:solidFill>
                <a:schemeClr val="accent2">
                  <a:lumMod val="40000"/>
                  <a:lumOff val="60000"/>
                </a:schemeClr>
              </a:solidFill>
              <a:effectLst/>
              <a:latin typeface="+mj-ea"/>
            </a:endParaRPr>
          </a:p>
        </p:txBody>
      </p:sp>
      <p:sp>
        <p:nvSpPr>
          <p:cNvPr id="17411" name="文本占位符 17410"/>
          <p:cNvSpPr>
            <a:spLocks noGrp="1" noRot="1"/>
          </p:cNvSpPr>
          <p:nvPr>
            <p:ph idx="1"/>
          </p:nvPr>
        </p:nvSpPr>
        <p:spPr/>
        <p:txBody>
          <a:bodyPr/>
          <a:lstStyle/>
          <a:p>
            <a:pPr>
              <a:lnSpc>
                <a:spcPct val="90000"/>
              </a:lnSpc>
            </a:pPr>
            <a:r>
              <a:rPr lang="zh-CN" altLang="en-US" sz="2800">
                <a:latin typeface="+mj-ea"/>
                <a:ea typeface="+mj-ea"/>
                <a:cs typeface="+mj-ea"/>
              </a:rPr>
              <a:t>从事放射工作人员职业健康检查的医疗机构应获得放射工作人员职业健康检查资格</a:t>
            </a:r>
            <a:endParaRPr lang="zh-CN" altLang="en-US" sz="2800">
              <a:latin typeface="+mj-ea"/>
              <a:ea typeface="+mj-ea"/>
              <a:cs typeface="+mj-ea"/>
            </a:endParaRPr>
          </a:p>
          <a:p>
            <a:r>
              <a:rPr lang="zh-CN" altLang="en-US" sz="2800">
                <a:latin typeface="+mj-ea"/>
                <a:ea typeface="+mj-ea"/>
                <a:cs typeface="+mj-ea"/>
              </a:rPr>
              <a:t>放射工作人员职业健康检查包括上岗前、在岗期间、</a:t>
            </a:r>
            <a:r>
              <a:rPr lang="zh-CN" altLang="en-US" sz="2800">
                <a:solidFill>
                  <a:srgbClr val="FF0000"/>
                </a:solidFill>
                <a:latin typeface="+mj-ea"/>
                <a:ea typeface="+mj-ea"/>
                <a:cs typeface="+mj-ea"/>
              </a:rPr>
              <a:t>离岗时、受到应急照射或者事故照射时</a:t>
            </a:r>
            <a:r>
              <a:rPr lang="zh-CN" altLang="en-US" sz="2800">
                <a:latin typeface="+mj-ea"/>
                <a:ea typeface="+mj-ea"/>
                <a:cs typeface="+mj-ea"/>
              </a:rPr>
              <a:t>的健康检查，以及职业性放射性疾病患者和受到过量照射放射工作人员的医学随访观察 </a:t>
            </a:r>
            <a:endParaRPr lang="zh-CN" altLang="en-US" sz="2800">
              <a:latin typeface="+mj-ea"/>
              <a:ea typeface="+mj-ea"/>
              <a:cs typeface="+mj-ea"/>
            </a:endParaRPr>
          </a:p>
          <a:p>
            <a:pPr>
              <a:lnSpc>
                <a:spcPct val="90000"/>
              </a:lnSpc>
            </a:pPr>
            <a:endParaRPr lang="zh-CN" altLang="en-US" sz="2800">
              <a:latin typeface="+mj-ea"/>
              <a:ea typeface="+mj-ea"/>
              <a:cs typeface="+mj-ea"/>
            </a:endParaRPr>
          </a:p>
          <a:p>
            <a:pPr>
              <a:lnSpc>
                <a:spcPct val="90000"/>
              </a:lnSpc>
              <a:buNone/>
            </a:pPr>
            <a:r>
              <a:rPr lang="zh-CN" altLang="en-US">
                <a:solidFill>
                  <a:srgbClr val="750510"/>
                </a:solidFill>
                <a:latin typeface="仿宋_GB2312" pitchFamily="49" charset="-122"/>
                <a:ea typeface="仿宋_GB2312" pitchFamily="49" charset="-122"/>
              </a:rPr>
              <a:t>  </a:t>
            </a:r>
            <a:endParaRPr lang="zh-CN" altLang="en-US">
              <a:solidFill>
                <a:srgbClr val="000000"/>
              </a:solidFill>
              <a:latin typeface="宋体" panose="02010600030101010101" pitchFamily="2" charset="-122"/>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 calcmode="lin" valueType="num">
                                      <p:cBhvr additive="base">
                                        <p:cTn id="11"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sz="3600">
                <a:ln w="22225">
                  <a:solidFill>
                    <a:schemeClr val="accent2"/>
                  </a:solidFill>
                  <a:prstDash val="solid"/>
                </a:ln>
                <a:solidFill>
                  <a:schemeClr val="accent2">
                    <a:lumMod val="40000"/>
                    <a:lumOff val="60000"/>
                  </a:schemeClr>
                </a:solidFill>
                <a:effectLst/>
              </a:rPr>
              <a:t>放射防护与质控要点</a:t>
            </a:r>
            <a:endParaRPr lang="zh-CN" altLang="zh-CN" sz="3600">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scene3d>
              <a:camera prst="orthographicFront"/>
              <a:lightRig rig="threePt" dir="t"/>
            </a:scene3d>
          </a:bodyPr>
          <a:lstStyle/>
          <a:p>
            <a:r>
              <a:rPr lang="zh-CN" alt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放射防护基本原则</a:t>
            </a:r>
            <a:endParaRPr lang="zh-CN" alt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zh-CN" alt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如何做好自我防护</a:t>
            </a:r>
            <a:endParaRPr lang="zh-CN" alt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zh-CN" alt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如何做好受检者防护</a:t>
            </a:r>
            <a:endParaRPr lang="zh-CN" alt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zh-CN" alt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防护用品规范使用和管理</a:t>
            </a:r>
            <a:endParaRPr lang="zh-CN" alt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marL="0" indent="0">
              <a:buNone/>
            </a:pPr>
            <a:endParaRPr lang="zh-CN" altLang="en-US"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8433"/>
          <p:cNvSpPr>
            <a:spLocks noGrp="1" noRot="1"/>
          </p:cNvSpPr>
          <p:nvPr>
            <p:ph type="title"/>
          </p:nvPr>
        </p:nvSpPr>
        <p:spPr/>
        <p:txBody>
          <a:bodyPr anchor="ctr"/>
          <a:lstStyle/>
          <a:p>
            <a:r>
              <a:rPr lang="zh-CN" altLang="en-US" sz="3600" dirty="0">
                <a:ln w="22225">
                  <a:solidFill>
                    <a:schemeClr val="accent2"/>
                  </a:solidFill>
                  <a:prstDash val="solid"/>
                </a:ln>
                <a:solidFill>
                  <a:schemeClr val="accent2">
                    <a:lumMod val="40000"/>
                    <a:lumOff val="60000"/>
                  </a:schemeClr>
                </a:solidFill>
                <a:effectLst/>
              </a:rPr>
              <a:t>如何做好受照者保护</a:t>
            </a:r>
            <a:endParaRPr lang="zh-CN" altLang="en-US" sz="3600" dirty="0">
              <a:ln w="22225">
                <a:solidFill>
                  <a:schemeClr val="accent2"/>
                </a:solidFill>
                <a:prstDash val="solid"/>
              </a:ln>
              <a:solidFill>
                <a:schemeClr val="accent2">
                  <a:lumMod val="40000"/>
                  <a:lumOff val="60000"/>
                </a:schemeClr>
              </a:solidFill>
              <a:effectLst/>
            </a:endParaRPr>
          </a:p>
        </p:txBody>
      </p:sp>
      <p:sp>
        <p:nvSpPr>
          <p:cNvPr id="18435" name="文本占位符 18434"/>
          <p:cNvSpPr>
            <a:spLocks noGrp="1" noRot="1"/>
          </p:cNvSpPr>
          <p:nvPr>
            <p:ph idx="1"/>
          </p:nvPr>
        </p:nvSpPr>
        <p:spPr/>
        <p:txBody>
          <a:bodyPr/>
          <a:lstStyle/>
          <a:p>
            <a:pPr>
              <a:lnSpc>
                <a:spcPct val="90000"/>
              </a:lnSpc>
            </a:pPr>
            <a:r>
              <a:rPr lang="zh-CN" altLang="en-US"/>
              <a:t>减少受检者剂量的主要措施</a:t>
            </a:r>
            <a:endParaRPr lang="zh-CN" altLang="en-US"/>
          </a:p>
          <a:p>
            <a:pPr>
              <a:lnSpc>
                <a:spcPct val="90000"/>
              </a:lnSpc>
            </a:pPr>
            <a:r>
              <a:rPr lang="zh-CN" altLang="en-US"/>
              <a:t>育龄妇女</a:t>
            </a:r>
            <a:r>
              <a:rPr lang="en-US" altLang="zh-CN"/>
              <a:t>X</a:t>
            </a:r>
            <a:r>
              <a:rPr lang="zh-CN" altLang="en-US"/>
              <a:t>射线检查的特殊要求</a:t>
            </a:r>
            <a:endParaRPr lang="zh-CN" altLang="en-US"/>
          </a:p>
          <a:p>
            <a:pPr>
              <a:lnSpc>
                <a:spcPct val="90000"/>
              </a:lnSpc>
            </a:pPr>
            <a:r>
              <a:rPr lang="zh-CN" altLang="en-US"/>
              <a:t>孕妇</a:t>
            </a:r>
            <a:r>
              <a:rPr lang="en-US" altLang="zh-CN"/>
              <a:t>X</a:t>
            </a:r>
            <a:r>
              <a:rPr lang="zh-CN" altLang="en-US"/>
              <a:t>射线检查的特殊要求</a:t>
            </a:r>
            <a:endParaRPr lang="zh-CN" altLang="en-US"/>
          </a:p>
          <a:p>
            <a:pPr>
              <a:lnSpc>
                <a:spcPct val="90000"/>
              </a:lnSpc>
            </a:pPr>
            <a:r>
              <a:rPr lang="zh-CN" altLang="en-US"/>
              <a:t>儿童</a:t>
            </a:r>
            <a:r>
              <a:rPr lang="en-US" altLang="zh-CN"/>
              <a:t>X</a:t>
            </a:r>
            <a:r>
              <a:rPr lang="zh-CN" altLang="en-US"/>
              <a:t>射线检查的特殊要求</a:t>
            </a:r>
            <a:endParaRPr lang="zh-CN" altLang="en-US"/>
          </a:p>
          <a:p>
            <a:pPr marL="0" indent="0">
              <a:lnSpc>
                <a:spcPct val="90000"/>
              </a:lnSpc>
              <a:buNone/>
            </a:pPr>
            <a:br>
              <a:rPr lang="zh-CN" altLang="en-US"/>
            </a:br>
            <a:br>
              <a:rPr lang="zh-CN" altLang="en-US"/>
            </a:br>
            <a:endParaRPr lang="zh-CN" altLang="en-US"/>
          </a:p>
          <a:p>
            <a:pPr>
              <a:lnSpc>
                <a:spcPct val="90000"/>
              </a:lnSpc>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 calcmode="lin" valueType="num">
                                      <p:cBhvr additive="base">
                                        <p:cTn id="11"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 calcmode="lin" valueType="num">
                                      <p:cBhvr additive="base">
                                        <p:cTn id="15"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 calcmode="lin" valueType="num">
                                      <p:cBhvr additive="base">
                                        <p:cTn id="23"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20481"/>
          <p:cNvSpPr>
            <a:spLocks noGrp="1" noRot="1"/>
          </p:cNvSpPr>
          <p:nvPr>
            <p:ph type="title"/>
          </p:nvPr>
        </p:nvSpPr>
        <p:spPr/>
        <p:txBody>
          <a:bodyPr anchor="ctr"/>
          <a:lstStyle/>
          <a:p>
            <a:r>
              <a:rPr lang="zh-CN" altLang="en-US" sz="3600">
                <a:ln w="22225">
                  <a:solidFill>
                    <a:schemeClr val="accent2"/>
                  </a:solidFill>
                  <a:prstDash val="solid"/>
                </a:ln>
                <a:solidFill>
                  <a:schemeClr val="accent2">
                    <a:lumMod val="40000"/>
                    <a:lumOff val="60000"/>
                  </a:schemeClr>
                </a:solidFill>
                <a:effectLst/>
              </a:rPr>
              <a:t>减少受检者剂量的主要措施</a:t>
            </a:r>
            <a:br>
              <a:rPr lang="zh-CN" altLang="en-US" sz="3600">
                <a:ln w="22225">
                  <a:solidFill>
                    <a:schemeClr val="accent2"/>
                  </a:solidFill>
                  <a:prstDash val="solid"/>
                </a:ln>
                <a:solidFill>
                  <a:schemeClr val="accent2">
                    <a:lumMod val="40000"/>
                    <a:lumOff val="60000"/>
                  </a:schemeClr>
                </a:solidFill>
                <a:effectLst/>
              </a:rPr>
            </a:br>
            <a:endParaRPr lang="zh-CN" altLang="en-US" sz="3600">
              <a:ln w="22225">
                <a:solidFill>
                  <a:schemeClr val="accent2"/>
                </a:solidFill>
                <a:prstDash val="solid"/>
              </a:ln>
              <a:solidFill>
                <a:schemeClr val="accent2">
                  <a:lumMod val="40000"/>
                  <a:lumOff val="60000"/>
                </a:schemeClr>
              </a:solidFill>
              <a:effectLst/>
            </a:endParaRPr>
          </a:p>
        </p:txBody>
      </p:sp>
      <p:sp>
        <p:nvSpPr>
          <p:cNvPr id="20483" name="文本占位符 20482"/>
          <p:cNvSpPr>
            <a:spLocks noGrp="1" noRot="1"/>
          </p:cNvSpPr>
          <p:nvPr>
            <p:ph idx="1"/>
          </p:nvPr>
        </p:nvSpPr>
        <p:spPr/>
        <p:txBody>
          <a:bodyPr/>
          <a:lstStyle/>
          <a:p>
            <a:r>
              <a:rPr lang="zh-CN" altLang="en-US" dirty="0"/>
              <a:t>尽量采用摄影检查</a:t>
            </a:r>
            <a:endParaRPr lang="zh-CN" altLang="en-US" dirty="0"/>
          </a:p>
          <a:p>
            <a:r>
              <a:rPr lang="zh-CN" altLang="en-US" dirty="0"/>
              <a:t>选择</a:t>
            </a:r>
            <a:r>
              <a:rPr lang="zh-CN" altLang="en-US" dirty="0">
                <a:solidFill>
                  <a:srgbClr val="FF0000"/>
                </a:solidFill>
              </a:rPr>
              <a:t>最佳条件</a:t>
            </a:r>
            <a:r>
              <a:rPr lang="zh-CN" altLang="en-US" dirty="0"/>
              <a:t>，采用“高电压、低电流、厚过滤”原则</a:t>
            </a:r>
            <a:endParaRPr lang="zh-CN" altLang="en-US" dirty="0"/>
          </a:p>
          <a:p>
            <a:r>
              <a:rPr lang="zh-CN" altLang="en-US" dirty="0"/>
              <a:t>非投照部位的屏蔽防护(射线敏感部位)</a:t>
            </a:r>
            <a:endParaRPr lang="zh-CN" altLang="en-US" dirty="0"/>
          </a:p>
          <a:p>
            <a:r>
              <a:rPr lang="zh-CN" altLang="en-US" dirty="0"/>
              <a:t>避免受检者同一部位重复X线检查，以减少受检者受照剂量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21505"/>
          <p:cNvSpPr>
            <a:spLocks noGrp="1" noRot="1"/>
          </p:cNvSpPr>
          <p:nvPr>
            <p:ph type="title"/>
          </p:nvPr>
        </p:nvSpPr>
        <p:spPr/>
        <p:txBody>
          <a:bodyPr anchor="ctr"/>
          <a:lstStyle/>
          <a:p>
            <a:r>
              <a:rPr lang="zh-CN" altLang="en-US" sz="3600">
                <a:ln w="22225">
                  <a:solidFill>
                    <a:schemeClr val="accent2"/>
                  </a:solidFill>
                  <a:prstDash val="solid"/>
                </a:ln>
                <a:solidFill>
                  <a:schemeClr val="accent2">
                    <a:lumMod val="40000"/>
                    <a:lumOff val="60000"/>
                  </a:schemeClr>
                </a:solidFill>
                <a:effectLst/>
                <a:latin typeface="+mj-ea"/>
                <a:cs typeface="+mj-ea"/>
              </a:rPr>
              <a:t>育龄妇女</a:t>
            </a:r>
            <a:r>
              <a:rPr lang="en-US" altLang="zh-CN" sz="3600">
                <a:ln w="22225">
                  <a:solidFill>
                    <a:schemeClr val="accent2"/>
                  </a:solidFill>
                  <a:prstDash val="solid"/>
                </a:ln>
                <a:solidFill>
                  <a:schemeClr val="accent2">
                    <a:lumMod val="40000"/>
                    <a:lumOff val="60000"/>
                  </a:schemeClr>
                </a:solidFill>
                <a:effectLst/>
                <a:latin typeface="+mj-ea"/>
                <a:cs typeface="+mj-ea"/>
              </a:rPr>
              <a:t>X</a:t>
            </a:r>
            <a:r>
              <a:rPr lang="zh-CN" altLang="en-US" sz="3600">
                <a:ln w="22225">
                  <a:solidFill>
                    <a:schemeClr val="accent2"/>
                  </a:solidFill>
                  <a:prstDash val="solid"/>
                </a:ln>
                <a:solidFill>
                  <a:schemeClr val="accent2">
                    <a:lumMod val="40000"/>
                    <a:lumOff val="60000"/>
                  </a:schemeClr>
                </a:solidFill>
                <a:effectLst/>
                <a:latin typeface="+mj-ea"/>
                <a:cs typeface="+mj-ea"/>
              </a:rPr>
              <a:t>射线检查的特殊要求</a:t>
            </a:r>
            <a:endParaRPr lang="zh-CN" altLang="en-US" sz="3600">
              <a:ln w="22225">
                <a:solidFill>
                  <a:schemeClr val="accent2"/>
                </a:solidFill>
                <a:prstDash val="solid"/>
              </a:ln>
              <a:solidFill>
                <a:schemeClr val="accent2">
                  <a:lumMod val="40000"/>
                  <a:lumOff val="60000"/>
                </a:schemeClr>
              </a:solidFill>
              <a:effectLst/>
              <a:latin typeface="+mj-ea"/>
              <a:cs typeface="+mj-ea"/>
            </a:endParaRPr>
          </a:p>
        </p:txBody>
      </p:sp>
      <p:sp>
        <p:nvSpPr>
          <p:cNvPr id="21507" name="文本占位符 21506"/>
          <p:cNvSpPr>
            <a:spLocks noGrp="1" noRot="1"/>
          </p:cNvSpPr>
          <p:nvPr>
            <p:ph idx="1"/>
          </p:nvPr>
        </p:nvSpPr>
        <p:spPr/>
        <p:txBody>
          <a:bodyPr/>
          <a:lstStyle/>
          <a:p>
            <a:r>
              <a:rPr lang="zh-CN" altLang="en-US" dirty="0"/>
              <a:t> 对育龄妇女进行X线检查时，应首先问明是否已经怀孕并了解月经情况。检查宜限制在月经后的10d内进行，对月经延迟的妇女，除确有证据表明没有怀孕的以外,均应</a:t>
            </a:r>
            <a:r>
              <a:rPr lang="zh-CN" altLang="en-US" dirty="0">
                <a:solidFill>
                  <a:srgbClr val="FF0000"/>
                </a:solidFill>
              </a:rPr>
              <a:t>当作孕妇看待</a:t>
            </a:r>
            <a:endParaRPr lang="zh-CN" altLang="en-US" dirty="0">
              <a:solidFill>
                <a:srgbClr val="FF0000"/>
              </a:solidFill>
            </a:endParaRPr>
          </a:p>
          <a:p>
            <a:r>
              <a:rPr lang="zh-CN" altLang="en-US" dirty="0"/>
              <a:t> 严格限制对育龄妇女进行X线普查</a:t>
            </a:r>
            <a:endParaRPr lang="zh-CN" altLang="en-US"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23553"/>
          <p:cNvSpPr>
            <a:spLocks noGrp="1" noRot="1"/>
          </p:cNvSpPr>
          <p:nvPr>
            <p:ph type="title"/>
          </p:nvPr>
        </p:nvSpPr>
        <p:spPr/>
        <p:txBody>
          <a:bodyPr anchor="ctr"/>
          <a:lstStyle/>
          <a:p>
            <a:r>
              <a:rPr lang="zh-CN" altLang="en-US" sz="3600" dirty="0">
                <a:ln w="22225">
                  <a:solidFill>
                    <a:schemeClr val="accent2"/>
                  </a:solidFill>
                  <a:prstDash val="solid"/>
                </a:ln>
                <a:solidFill>
                  <a:schemeClr val="accent2">
                    <a:lumMod val="40000"/>
                    <a:lumOff val="60000"/>
                  </a:schemeClr>
                </a:solidFill>
                <a:effectLst/>
              </a:rPr>
              <a:t>儿童X射线检查的特殊要求</a:t>
            </a:r>
            <a:endParaRPr lang="zh-CN" altLang="en-US" sz="3600" dirty="0">
              <a:ln w="22225">
                <a:solidFill>
                  <a:schemeClr val="accent2"/>
                </a:solidFill>
                <a:prstDash val="solid"/>
              </a:ln>
              <a:solidFill>
                <a:schemeClr val="accent2">
                  <a:lumMod val="40000"/>
                  <a:lumOff val="60000"/>
                </a:schemeClr>
              </a:solidFill>
              <a:effectLst/>
            </a:endParaRPr>
          </a:p>
        </p:txBody>
      </p:sp>
      <p:sp>
        <p:nvSpPr>
          <p:cNvPr id="23555" name="文本占位符 23554"/>
          <p:cNvSpPr>
            <a:spLocks noGrp="1" noRot="1"/>
          </p:cNvSpPr>
          <p:nvPr>
            <p:ph idx="1"/>
          </p:nvPr>
        </p:nvSpPr>
        <p:spPr/>
        <p:txBody>
          <a:bodyPr/>
          <a:lstStyle/>
          <a:p>
            <a:r>
              <a:rPr lang="zh-CN" altLang="en-US"/>
              <a:t>对儿童进行</a:t>
            </a:r>
            <a:r>
              <a:rPr lang="en-US" altLang="zh-CN"/>
              <a:t>X</a:t>
            </a:r>
            <a:r>
              <a:rPr lang="zh-CN" altLang="en-US"/>
              <a:t>线检查时，特别应加强儿童性腺、晶状体及儿童骨骺等部位的屏蔽防护。防护用品</a:t>
            </a:r>
            <a:r>
              <a:rPr lang="zh-CN" altLang="en-US">
                <a:solidFill>
                  <a:srgbClr val="FF0000"/>
                </a:solidFill>
              </a:rPr>
              <a:t>不小于</a:t>
            </a:r>
            <a:r>
              <a:rPr lang="en-US" altLang="zh-CN">
                <a:solidFill>
                  <a:srgbClr val="FF0000"/>
                </a:solidFill>
              </a:rPr>
              <a:t>0.5</a:t>
            </a:r>
            <a:r>
              <a:rPr lang="zh-CN" altLang="en-US"/>
              <a:t>铅当量</a:t>
            </a:r>
            <a:endParaRPr lang="zh-CN" altLang="en-US"/>
          </a:p>
          <a:p>
            <a:r>
              <a:rPr lang="zh-CN" altLang="en-US"/>
              <a:t>采用小照射野检查</a:t>
            </a:r>
            <a:endParaRPr lang="zh-CN" altLang="en-US"/>
          </a:p>
          <a:p>
            <a:r>
              <a:rPr lang="zh-CN" altLang="en-US"/>
              <a:t>对儿童行</a:t>
            </a:r>
            <a:r>
              <a:rPr lang="en-US" altLang="zh-CN"/>
              <a:t>X</a:t>
            </a:r>
            <a:r>
              <a:rPr lang="zh-CN" altLang="en-US"/>
              <a:t>射线检查时</a:t>
            </a:r>
            <a:r>
              <a:rPr lang="en-US" altLang="zh-CN"/>
              <a:t>,</a:t>
            </a:r>
            <a:r>
              <a:rPr lang="zh-CN" altLang="en-US"/>
              <a:t>不应由工作人员或陪伴者扶持患儿，的确要扶持时，应对扶持者采取防护措施</a:t>
            </a:r>
            <a:r>
              <a:rPr lang="zh-CN" altLang="en-US">
                <a:solidFill>
                  <a:srgbClr val="FF0000"/>
                </a:solidFill>
              </a:rPr>
              <a:t>（应使用固定儿童体位设备）</a:t>
            </a:r>
            <a:endParaRPr lang="zh-CN" altLang="en-US">
              <a:solidFill>
                <a:srgbClr val="FF0000"/>
              </a:solidFill>
            </a:endParaRPr>
          </a:p>
          <a:p>
            <a:endParaRPr lang="zh-CN" altLang="en-US"/>
          </a:p>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标题 28674"/>
          <p:cNvSpPr>
            <a:spLocks noGrp="1"/>
          </p:cNvSpPr>
          <p:nvPr>
            <p:ph type="title"/>
          </p:nvPr>
        </p:nvSpPr>
        <p:spPr/>
        <p:txBody>
          <a:bodyPr anchor="ctr"/>
          <a:lstStyle/>
          <a:p>
            <a:r>
              <a:rPr lang="zh-CN" altLang="en-US" sz="3600" b="1">
                <a:ln w="22225">
                  <a:solidFill>
                    <a:schemeClr val="accent2"/>
                  </a:solidFill>
                  <a:prstDash val="solid"/>
                </a:ln>
                <a:solidFill>
                  <a:schemeClr val="accent2">
                    <a:lumMod val="40000"/>
                    <a:lumOff val="60000"/>
                  </a:schemeClr>
                </a:solidFill>
                <a:effectLst/>
                <a:latin typeface="+mj-ea"/>
                <a:cs typeface="+mj-ea"/>
              </a:rPr>
              <a:t>妇女和儿童</a:t>
            </a:r>
            <a:r>
              <a:rPr lang="en-US" altLang="zh-CN" sz="3600" b="1">
                <a:ln w="22225">
                  <a:solidFill>
                    <a:schemeClr val="accent2"/>
                  </a:solidFill>
                  <a:prstDash val="solid"/>
                </a:ln>
                <a:solidFill>
                  <a:schemeClr val="accent2">
                    <a:lumMod val="40000"/>
                    <a:lumOff val="60000"/>
                  </a:schemeClr>
                </a:solidFill>
                <a:effectLst/>
                <a:latin typeface="+mj-ea"/>
                <a:cs typeface="+mj-ea"/>
              </a:rPr>
              <a:t>X</a:t>
            </a:r>
            <a:r>
              <a:rPr lang="zh-CN" altLang="en-US" sz="3600" b="1">
                <a:ln w="22225">
                  <a:solidFill>
                    <a:schemeClr val="accent2"/>
                  </a:solidFill>
                  <a:prstDash val="solid"/>
                </a:ln>
                <a:solidFill>
                  <a:schemeClr val="accent2">
                    <a:lumMod val="40000"/>
                    <a:lumOff val="60000"/>
                  </a:schemeClr>
                </a:solidFill>
                <a:effectLst/>
                <a:latin typeface="+mj-ea"/>
                <a:cs typeface="+mj-ea"/>
              </a:rPr>
              <a:t>线检查的防护</a:t>
            </a:r>
            <a:endParaRPr lang="zh-CN" altLang="en-US" sz="3600" b="1">
              <a:ln w="22225">
                <a:solidFill>
                  <a:schemeClr val="accent2"/>
                </a:solidFill>
                <a:prstDash val="solid"/>
              </a:ln>
              <a:solidFill>
                <a:schemeClr val="accent2">
                  <a:lumMod val="40000"/>
                  <a:lumOff val="60000"/>
                </a:schemeClr>
              </a:solidFill>
              <a:effectLst/>
              <a:latin typeface="+mj-ea"/>
              <a:cs typeface="+mj-ea"/>
            </a:endParaRPr>
          </a:p>
        </p:txBody>
      </p:sp>
      <p:sp>
        <p:nvSpPr>
          <p:cNvPr id="2" name="内容占位符 1"/>
          <p:cNvSpPr>
            <a:spLocks noGrp="1"/>
          </p:cNvSpPr>
          <p:nvPr>
            <p:ph idx="1"/>
          </p:nvPr>
        </p:nvSpPr>
        <p:spPr/>
        <p:txBody>
          <a:bodyPr/>
          <a:p>
            <a:endParaRPr lang="zh-CN" altLang="en-US"/>
          </a:p>
        </p:txBody>
      </p:sp>
      <p:pic>
        <p:nvPicPr>
          <p:cNvPr id="28676" name="图片 28675" descr="晕"/>
          <p:cNvPicPr>
            <a:picLocks noChangeAspect="1"/>
          </p:cNvPicPr>
          <p:nvPr/>
        </p:nvPicPr>
        <p:blipFill>
          <a:blip r:embed="rId1" cstate="print"/>
          <a:stretch>
            <a:fillRect/>
          </a:stretch>
        </p:blipFill>
        <p:spPr>
          <a:xfrm>
            <a:off x="1981200" y="2175510"/>
            <a:ext cx="5181600" cy="337502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zh-CN" sz="3600">
                <a:ln w="22225">
                  <a:solidFill>
                    <a:schemeClr val="accent2"/>
                  </a:solidFill>
                  <a:prstDash val="solid"/>
                </a:ln>
                <a:solidFill>
                  <a:schemeClr val="accent2">
                    <a:lumMod val="40000"/>
                    <a:lumOff val="60000"/>
                  </a:schemeClr>
                </a:solidFill>
                <a:effectLst/>
              </a:rPr>
              <a:t>放射防护用品</a:t>
            </a:r>
            <a:endParaRPr lang="zh-CN" altLang="zh-CN" sz="3600">
              <a:ln w="22225">
                <a:solidFill>
                  <a:schemeClr val="accent2"/>
                </a:solidFill>
                <a:prstDash val="solid"/>
              </a:ln>
              <a:solidFill>
                <a:schemeClr val="accent2">
                  <a:lumMod val="40000"/>
                  <a:lumOff val="60000"/>
                </a:schemeClr>
              </a:solidFill>
              <a:effectLst/>
            </a:endParaRPr>
          </a:p>
        </p:txBody>
      </p:sp>
      <p:pic>
        <p:nvPicPr>
          <p:cNvPr id="7" name="Picture 28" descr="bar01"/>
          <p:cNvPicPr>
            <a:picLocks noChangeAspect="1" noChangeArrowheads="1"/>
          </p:cNvPicPr>
          <p:nvPr/>
        </p:nvPicPr>
        <p:blipFill>
          <a:blip r:embed="rId1" cstate="print">
            <a:duotone>
              <a:prstClr val="black"/>
              <a:srgbClr val="FFFFC9">
                <a:tint val="45000"/>
                <a:satMod val="400000"/>
              </a:srgbClr>
            </a:duotone>
          </a:blip>
          <a:srcRect/>
          <a:stretch>
            <a:fillRect/>
          </a:stretch>
        </p:blipFill>
        <p:spPr bwMode="auto">
          <a:xfrm>
            <a:off x="428596" y="2012942"/>
            <a:ext cx="7812087" cy="1357332"/>
          </a:xfrm>
          <a:prstGeom prst="rect">
            <a:avLst/>
          </a:prstGeom>
          <a:noFill/>
          <a:ln w="9525">
            <a:noFill/>
            <a:miter lim="800000"/>
            <a:headEnd/>
            <a:tailEnd/>
          </a:ln>
        </p:spPr>
      </p:pic>
      <p:sp>
        <p:nvSpPr>
          <p:cNvPr id="4" name="圆角矩形 3"/>
          <p:cNvSpPr/>
          <p:nvPr/>
        </p:nvSpPr>
        <p:spPr>
          <a:xfrm>
            <a:off x="428625" y="2140585"/>
            <a:ext cx="8426450" cy="4311015"/>
          </a:xfrm>
          <a:prstGeom prst="roundRect">
            <a:avLst>
              <a:gd name="adj" fmla="val 4901"/>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5" name="矩形 14"/>
          <p:cNvSpPr/>
          <p:nvPr/>
        </p:nvSpPr>
        <p:spPr>
          <a:xfrm>
            <a:off x="7747600" y="5589240"/>
            <a:ext cx="720080" cy="720080"/>
          </a:xfrm>
          <a:prstGeom prst="rect">
            <a:avLst/>
          </a:prstGeom>
          <a:solidFill>
            <a:schemeClr val="bg1">
              <a:lumMod val="95000"/>
            </a:schemeClr>
          </a:solidFill>
          <a:ln>
            <a:noFill/>
          </a:ln>
          <a:scene3d>
            <a:camera prst="orthographicFront">
              <a:rot lat="2130713" lon="12853501" rev="12845572"/>
            </a:camera>
            <a:lightRig rig="threePt" dir="t"/>
          </a:scene3d>
          <a:sp3d extrusionH="6350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09" name="矩形 5"/>
          <p:cNvSpPr/>
          <p:nvPr/>
        </p:nvSpPr>
        <p:spPr>
          <a:xfrm>
            <a:off x="2003425" y="2430780"/>
            <a:ext cx="4805680" cy="521970"/>
          </a:xfrm>
          <a:prstGeom prst="rect">
            <a:avLst/>
          </a:prstGeom>
          <a:noFill/>
          <a:ln w="9525">
            <a:noFill/>
          </a:ln>
        </p:spPr>
        <p:txBody>
          <a:bodyPr wrap="none">
            <a:spAutoFit/>
          </a:bodyPr>
          <a:lstStyle/>
          <a:p>
            <a:pPr algn="ctr"/>
            <a:r>
              <a:rPr lang="zh-CN" altLang="en-US" sz="2800" b="1" dirty="0">
                <a:solidFill>
                  <a:srgbClr val="595959"/>
                </a:solidFill>
                <a:latin typeface="Franklin Gothic Medium" panose="020B0603020102020204" pitchFamily="34" charset="0"/>
                <a:ea typeface="微软雅黑" panose="020B0503020204020204" charset="-122"/>
                <a:sym typeface="隶书" pitchFamily="49" charset="-122"/>
              </a:rPr>
              <a:t>放射防护用品分类和相关标准</a:t>
            </a:r>
            <a:endParaRPr lang="zh-CN" altLang="en-US" sz="2800" b="1" dirty="0">
              <a:solidFill>
                <a:srgbClr val="595959"/>
              </a:solidFill>
              <a:latin typeface="Franklin Gothic Medium" panose="020B0603020102020204" pitchFamily="34" charset="0"/>
              <a:ea typeface="微软雅黑" panose="020B0503020204020204" charset="-122"/>
              <a:sym typeface="隶书" pitchFamily="49" charset="-122"/>
            </a:endParaRPr>
          </a:p>
        </p:txBody>
      </p:sp>
      <p:pic>
        <p:nvPicPr>
          <p:cNvPr id="2" name="Picture 28" descr="bar01"/>
          <p:cNvPicPr>
            <a:picLocks noChangeAspect="1" noChangeArrowheads="1"/>
          </p:cNvPicPr>
          <p:nvPr/>
        </p:nvPicPr>
        <p:blipFill>
          <a:blip r:embed="rId1" cstate="print">
            <a:duotone>
              <a:prstClr val="black"/>
              <a:srgbClr val="FFFFC9">
                <a:tint val="45000"/>
                <a:satMod val="400000"/>
              </a:srgbClr>
            </a:duotone>
          </a:blip>
          <a:srcRect/>
          <a:stretch>
            <a:fillRect/>
          </a:stretch>
        </p:blipFill>
        <p:spPr bwMode="auto">
          <a:xfrm>
            <a:off x="666086" y="5158732"/>
            <a:ext cx="7812087" cy="1357332"/>
          </a:xfrm>
          <a:prstGeom prst="rect">
            <a:avLst/>
          </a:prstGeom>
          <a:noFill/>
          <a:ln w="9525">
            <a:noFill/>
            <a:miter lim="800000"/>
            <a:headEnd/>
            <a:tailEnd/>
          </a:ln>
        </p:spPr>
      </p:pic>
      <p:pic>
        <p:nvPicPr>
          <p:cNvPr id="6" name="Picture 28" descr="bar01"/>
          <p:cNvPicPr>
            <a:picLocks noChangeAspect="1" noChangeArrowheads="1"/>
          </p:cNvPicPr>
          <p:nvPr/>
        </p:nvPicPr>
        <p:blipFill>
          <a:blip r:embed="rId1" cstate="print">
            <a:duotone>
              <a:prstClr val="black"/>
              <a:srgbClr val="FFFFC9">
                <a:tint val="45000"/>
                <a:satMod val="400000"/>
              </a:srgbClr>
            </a:duotone>
          </a:blip>
          <a:srcRect/>
          <a:stretch>
            <a:fillRect/>
          </a:stretch>
        </p:blipFill>
        <p:spPr bwMode="auto">
          <a:xfrm>
            <a:off x="635000" y="3617595"/>
            <a:ext cx="7934960" cy="1357630"/>
          </a:xfrm>
          <a:prstGeom prst="rect">
            <a:avLst/>
          </a:prstGeom>
          <a:noFill/>
          <a:ln w="9525">
            <a:noFill/>
            <a:miter lim="800000"/>
            <a:headEnd/>
            <a:tailEnd/>
          </a:ln>
        </p:spPr>
      </p:pic>
      <p:sp>
        <p:nvSpPr>
          <p:cNvPr id="8" name="矩形 5"/>
          <p:cNvSpPr/>
          <p:nvPr/>
        </p:nvSpPr>
        <p:spPr>
          <a:xfrm>
            <a:off x="1168400" y="5576570"/>
            <a:ext cx="5328920" cy="521970"/>
          </a:xfrm>
          <a:prstGeom prst="rect">
            <a:avLst/>
          </a:prstGeom>
          <a:noFill/>
          <a:ln w="9525">
            <a:noFill/>
          </a:ln>
        </p:spPr>
        <p:txBody>
          <a:bodyPr wrap="square">
            <a:spAutoFit/>
          </a:bodyPr>
          <a:lstStyle/>
          <a:p>
            <a:pPr algn="ctr"/>
            <a:r>
              <a:rPr lang="zh-CN" altLang="en-US" sz="2800" b="1" dirty="0">
                <a:solidFill>
                  <a:srgbClr val="595959"/>
                </a:solidFill>
                <a:latin typeface="Franklin Gothic Medium" panose="020B0603020102020204" pitchFamily="34" charset="0"/>
                <a:ea typeface="微软雅黑" panose="020B0503020204020204" charset="-122"/>
                <a:sym typeface="隶书" pitchFamily="49" charset="-122"/>
              </a:rPr>
              <a:t>放射防护用品正确使用</a:t>
            </a:r>
            <a:endParaRPr lang="zh-CN" altLang="en-US" sz="2800" b="1" dirty="0">
              <a:solidFill>
                <a:srgbClr val="595959"/>
              </a:solidFill>
              <a:latin typeface="Franklin Gothic Medium" panose="020B0603020102020204" pitchFamily="34" charset="0"/>
              <a:ea typeface="微软雅黑" panose="020B0503020204020204" charset="-122"/>
              <a:sym typeface="隶书" pitchFamily="49" charset="-122"/>
            </a:endParaRPr>
          </a:p>
        </p:txBody>
      </p:sp>
      <p:sp>
        <p:nvSpPr>
          <p:cNvPr id="9" name="矩形 5"/>
          <p:cNvSpPr/>
          <p:nvPr/>
        </p:nvSpPr>
        <p:spPr>
          <a:xfrm>
            <a:off x="2017395" y="4034790"/>
            <a:ext cx="3383280" cy="521970"/>
          </a:xfrm>
          <a:prstGeom prst="rect">
            <a:avLst/>
          </a:prstGeom>
          <a:noFill/>
          <a:ln w="9525">
            <a:noFill/>
          </a:ln>
        </p:spPr>
        <p:txBody>
          <a:bodyPr wrap="none">
            <a:spAutoFit/>
          </a:bodyPr>
          <a:lstStyle/>
          <a:p>
            <a:pPr algn="ctr"/>
            <a:r>
              <a:rPr lang="zh-CN" altLang="en-US" sz="2800" b="1" dirty="0">
                <a:solidFill>
                  <a:srgbClr val="595959"/>
                </a:solidFill>
                <a:latin typeface="Franklin Gothic Medium" panose="020B0603020102020204" pitchFamily="34" charset="0"/>
                <a:ea typeface="微软雅黑" panose="020B0503020204020204" charset="-122"/>
                <a:sym typeface="隶书" pitchFamily="49" charset="-122"/>
              </a:rPr>
              <a:t>放射防护用品的管理</a:t>
            </a:r>
            <a:endParaRPr lang="zh-CN" altLang="en-US" sz="2800" b="1" dirty="0">
              <a:solidFill>
                <a:srgbClr val="595959"/>
              </a:solidFill>
              <a:latin typeface="Franklin Gothic Medium" panose="020B0603020102020204" pitchFamily="34" charset="0"/>
              <a:ea typeface="微软雅黑" panose="020B0503020204020204" charset="-122"/>
              <a:sym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ln w="22225">
                  <a:solidFill>
                    <a:schemeClr val="accent2"/>
                  </a:solidFill>
                  <a:prstDash val="solid"/>
                </a:ln>
                <a:solidFill>
                  <a:schemeClr val="accent2">
                    <a:lumMod val="40000"/>
                    <a:lumOff val="60000"/>
                  </a:schemeClr>
                </a:solidFill>
                <a:effectLst/>
              </a:rPr>
              <a:t>防护用品分类</a:t>
            </a:r>
            <a:endParaRPr lang="zh-CN" altLang="en-US" sz="3600">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lstStyle/>
          <a:p>
            <a:endParaRPr lang="zh-CN" altLang="en-US"/>
          </a:p>
          <a:p>
            <a:endParaRPr lang="zh-CN" altLang="en-US"/>
          </a:p>
          <a:p>
            <a:r>
              <a:rPr lang="zh-CN" altLang="en-US"/>
              <a:t>防护裙（服）</a:t>
            </a:r>
            <a:endParaRPr lang="zh-CN" altLang="en-US"/>
          </a:p>
          <a:p>
            <a:endParaRPr lang="zh-CN" altLang="en-US"/>
          </a:p>
          <a:p>
            <a:r>
              <a:rPr lang="zh-CN" altLang="en-US"/>
              <a:t>尺寸：小中大</a:t>
            </a:r>
            <a:endParaRPr lang="zh-CN" altLang="en-US"/>
          </a:p>
          <a:p>
            <a:r>
              <a:rPr lang="zh-CN" altLang="en-US"/>
              <a:t>重型防护裙 </a:t>
            </a:r>
            <a:r>
              <a:rPr lang="en-US" altLang="zh-CN"/>
              <a:t>XYZ  H  0.35mmpb/100kv LM  GBZ 176-2006</a:t>
            </a:r>
            <a:endParaRPr lang="en-US" altLang="zh-CN"/>
          </a:p>
        </p:txBody>
      </p:sp>
      <p:sp>
        <p:nvSpPr>
          <p:cNvPr id="4" name="左大括号 3"/>
          <p:cNvSpPr/>
          <p:nvPr/>
        </p:nvSpPr>
        <p:spPr>
          <a:xfrm>
            <a:off x="3524885" y="2327275"/>
            <a:ext cx="271780" cy="161290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4062730" y="2112645"/>
            <a:ext cx="2879090" cy="368300"/>
          </a:xfrm>
          <a:prstGeom prst="rect">
            <a:avLst/>
          </a:prstGeom>
          <a:noFill/>
        </p:spPr>
        <p:txBody>
          <a:bodyPr wrap="square" rtlCol="0">
            <a:spAutoFit/>
          </a:bodyPr>
          <a:lstStyle/>
          <a:p>
            <a:r>
              <a:rPr lang="zh-CN" altLang="en-US"/>
              <a:t>轻型防护裙 </a:t>
            </a:r>
            <a:r>
              <a:rPr lang="en-US" altLang="zh-CN"/>
              <a:t>0.25mmpb</a:t>
            </a:r>
            <a:endParaRPr lang="en-US" altLang="zh-CN"/>
          </a:p>
        </p:txBody>
      </p:sp>
      <p:sp>
        <p:nvSpPr>
          <p:cNvPr id="6" name="文本框 5"/>
          <p:cNvSpPr txBox="1"/>
          <p:nvPr/>
        </p:nvSpPr>
        <p:spPr>
          <a:xfrm>
            <a:off x="4062730" y="2547620"/>
            <a:ext cx="2517140" cy="645160"/>
          </a:xfrm>
          <a:prstGeom prst="rect">
            <a:avLst/>
          </a:prstGeom>
          <a:noFill/>
        </p:spPr>
        <p:txBody>
          <a:bodyPr wrap="square" rtlCol="0">
            <a:spAutoFit/>
          </a:bodyPr>
          <a:lstStyle/>
          <a:p>
            <a:r>
              <a:rPr lang="zh-CN" altLang="en-US"/>
              <a:t>重型防护裙</a:t>
            </a:r>
            <a:r>
              <a:rPr lang="en-US" altLang="zh-CN">
                <a:sym typeface="+mn-ea"/>
              </a:rPr>
              <a:t>0.35mmpb</a:t>
            </a:r>
            <a:endParaRPr lang="en-US" altLang="zh-CN"/>
          </a:p>
          <a:p>
            <a:endParaRPr lang="zh-CN" altLang="en-US"/>
          </a:p>
        </p:txBody>
      </p:sp>
      <p:sp>
        <p:nvSpPr>
          <p:cNvPr id="7" name="文本框 6"/>
          <p:cNvSpPr txBox="1"/>
          <p:nvPr/>
        </p:nvSpPr>
        <p:spPr>
          <a:xfrm>
            <a:off x="4062730" y="3004185"/>
            <a:ext cx="4686935" cy="645160"/>
          </a:xfrm>
          <a:prstGeom prst="rect">
            <a:avLst/>
          </a:prstGeom>
          <a:noFill/>
        </p:spPr>
        <p:txBody>
          <a:bodyPr wrap="square" rtlCol="0">
            <a:spAutoFit/>
          </a:bodyPr>
          <a:lstStyle/>
          <a:p>
            <a:r>
              <a:rPr lang="zh-CN" altLang="en-US"/>
              <a:t>包裹式轻型防护裙</a:t>
            </a:r>
            <a:r>
              <a:rPr lang="en-US" altLang="zh-CN">
                <a:sym typeface="+mn-ea"/>
              </a:rPr>
              <a:t>0.25mmpb</a:t>
            </a:r>
            <a:endParaRPr lang="en-US" altLang="zh-CN"/>
          </a:p>
          <a:p>
            <a:endParaRPr lang="zh-CN" altLang="en-US"/>
          </a:p>
        </p:txBody>
      </p:sp>
      <p:sp>
        <p:nvSpPr>
          <p:cNvPr id="8" name="文本框 7"/>
          <p:cNvSpPr txBox="1"/>
          <p:nvPr/>
        </p:nvSpPr>
        <p:spPr>
          <a:xfrm>
            <a:off x="4062730" y="3649345"/>
            <a:ext cx="3950335" cy="645160"/>
          </a:xfrm>
          <a:prstGeom prst="rect">
            <a:avLst/>
          </a:prstGeom>
          <a:noFill/>
        </p:spPr>
        <p:txBody>
          <a:bodyPr wrap="square" rtlCol="0">
            <a:spAutoFit/>
          </a:bodyPr>
          <a:lstStyle/>
          <a:p>
            <a:r>
              <a:rPr lang="zh-CN" altLang="en-US"/>
              <a:t>包裹式重型防护裙</a:t>
            </a:r>
            <a:r>
              <a:rPr lang="en-US" altLang="zh-CN">
                <a:sym typeface="+mn-ea"/>
              </a:rPr>
              <a:t>0.35mmpb</a:t>
            </a:r>
            <a:endParaRPr lang="en-US" altLang="zh-CN"/>
          </a:p>
          <a:p>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3600">
                <a:ln w="22225">
                  <a:solidFill>
                    <a:schemeClr val="accent2"/>
                  </a:solidFill>
                  <a:prstDash val="solid"/>
                </a:ln>
                <a:solidFill>
                  <a:schemeClr val="accent2">
                    <a:lumMod val="40000"/>
                    <a:lumOff val="60000"/>
                  </a:schemeClr>
                </a:solidFill>
                <a:effectLst/>
                <a:sym typeface="+mn-ea"/>
              </a:rPr>
              <a:t>防护用品分类</a:t>
            </a:r>
            <a:br>
              <a:rPr lang="zh-CN" altLang="en-US" sz="3600">
                <a:ln w="22225">
                  <a:solidFill>
                    <a:schemeClr val="accent2"/>
                  </a:solidFill>
                  <a:prstDash val="solid"/>
                </a:ln>
                <a:solidFill>
                  <a:schemeClr val="accent2">
                    <a:lumMod val="40000"/>
                    <a:lumOff val="60000"/>
                  </a:schemeClr>
                </a:solidFill>
                <a:effectLst/>
                <a:sym typeface="+mn-ea"/>
              </a:rPr>
            </a:br>
            <a:endParaRPr lang="zh-CN" altLang="en-US" sz="3600">
              <a:ln w="22225">
                <a:solidFill>
                  <a:schemeClr val="accent2"/>
                </a:solidFill>
                <a:prstDash val="solid"/>
              </a:ln>
              <a:solidFill>
                <a:schemeClr val="accent2">
                  <a:lumMod val="40000"/>
                  <a:lumOff val="60000"/>
                </a:schemeClr>
              </a:solidFill>
              <a:effectLst/>
              <a:sym typeface="+mn-ea"/>
            </a:endParaRPr>
          </a:p>
        </p:txBody>
      </p:sp>
      <p:sp>
        <p:nvSpPr>
          <p:cNvPr id="3" name="内容占位符 2"/>
          <p:cNvSpPr>
            <a:spLocks noGrp="1"/>
          </p:cNvSpPr>
          <p:nvPr>
            <p:ph idx="1"/>
          </p:nvPr>
        </p:nvSpPr>
        <p:spPr/>
        <p:txBody>
          <a:bodyPr/>
          <a:lstStyle/>
          <a:p>
            <a:r>
              <a:rPr lang="zh-CN" altLang="en-US"/>
              <a:t>性腺防护裙：铅当量不应小于</a:t>
            </a:r>
            <a:r>
              <a:rPr lang="en-US" altLang="zh-CN"/>
              <a:t>0.5mmpb</a:t>
            </a:r>
            <a:endParaRPr lang="en-US" altLang="zh-CN"/>
          </a:p>
          <a:p>
            <a:r>
              <a:rPr lang="zh-CN" altLang="en-US"/>
              <a:t>成人和儿童：</a:t>
            </a:r>
            <a:r>
              <a:rPr lang="en-US" altLang="zh-CN"/>
              <a:t>C1/C2/A1/A2</a:t>
            </a:r>
            <a:endParaRPr lang="zh-CN" altLang="en-US"/>
          </a:p>
          <a:p>
            <a:r>
              <a:rPr lang="zh-CN" altLang="en-US">
                <a:sym typeface="+mn-ea"/>
              </a:rPr>
              <a:t>性腺防护裙 </a:t>
            </a:r>
            <a:r>
              <a:rPr lang="en-US" altLang="zh-CN">
                <a:sym typeface="+mn-ea"/>
              </a:rPr>
              <a:t>XYZ  H  0.5mmpb/120kv A1 GBZ 176-2006</a:t>
            </a:r>
            <a:endParaRPr lang="en-US" altLang="zh-CN"/>
          </a:p>
          <a:p>
            <a:endParaRPr lang="zh-CN" altLang="en-US"/>
          </a:p>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12290" name="文本占位符 12289"/>
          <p:cNvSpPr>
            <a:spLocks noGrp="1"/>
          </p:cNvSpPr>
          <p:nvPr>
            <p:ph idx="1"/>
          </p:nvPr>
        </p:nvSpPr>
        <p:spPr/>
        <p:txBody>
          <a:bodyPr/>
          <a:lstStyle/>
          <a:p>
            <a:pPr>
              <a:buNone/>
            </a:pPr>
            <a:r>
              <a:rPr lang="zh-CN" altLang="en-US" sz="3600" b="1">
                <a:ln w="22225">
                  <a:solidFill>
                    <a:schemeClr val="accent2"/>
                  </a:solidFill>
                  <a:prstDash val="solid"/>
                </a:ln>
                <a:solidFill>
                  <a:schemeClr val="accent2">
                    <a:lumMod val="40000"/>
                    <a:lumOff val="60000"/>
                  </a:schemeClr>
                </a:solidFill>
                <a:effectLst/>
                <a:latin typeface="+mj-ea"/>
                <a:ea typeface="+mj-ea"/>
              </a:rPr>
              <a:t>阴影屏蔽防护（防护用品）</a:t>
            </a:r>
            <a:endParaRPr lang="zh-CN" altLang="en-US" b="1">
              <a:latin typeface="楷体_GB2312" pitchFamily="1" charset="-122"/>
              <a:ea typeface="楷体_GB2312" pitchFamily="1" charset="-122"/>
            </a:endParaRPr>
          </a:p>
          <a:p>
            <a:pPr>
              <a:buNone/>
            </a:pPr>
            <a:r>
              <a:rPr lang="zh-CN" altLang="en-US" b="1">
                <a:latin typeface="楷体_GB2312" pitchFamily="1" charset="-122"/>
                <a:ea typeface="楷体_GB2312" pitchFamily="1" charset="-122"/>
              </a:rPr>
              <a:t>     </a:t>
            </a:r>
            <a:r>
              <a:rPr lang="zh-CN" altLang="en-US" sz="2800" b="1">
                <a:latin typeface="楷体_GB2312" pitchFamily="1" charset="-122"/>
                <a:ea typeface="楷体_GB2312" pitchFamily="1" charset="-122"/>
              </a:rPr>
              <a:t>辐射源与人体之间设置能够吸收辐射的屏障物，以减少辐射对人体的照射剂量</a:t>
            </a:r>
            <a:endParaRPr lang="zh-CN" altLang="en-US" sz="2800" b="1">
              <a:latin typeface="楷体_GB2312" pitchFamily="1" charset="-122"/>
              <a:ea typeface="楷体_GB2312" pitchFamily="1" charset="-122"/>
            </a:endParaRPr>
          </a:p>
        </p:txBody>
      </p:sp>
      <p:pic>
        <p:nvPicPr>
          <p:cNvPr id="12292" name="Picture 4" descr="j0240695"/>
          <p:cNvPicPr>
            <a:picLocks noChangeAspect="1"/>
          </p:cNvPicPr>
          <p:nvPr/>
        </p:nvPicPr>
        <p:blipFill>
          <a:blip r:embed="rId1" cstate="print"/>
          <a:stretch>
            <a:fillRect/>
          </a:stretch>
        </p:blipFill>
        <p:spPr>
          <a:xfrm>
            <a:off x="1066800" y="3214688"/>
            <a:ext cx="5410200" cy="3043237"/>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3600">
                <a:ln w="22225">
                  <a:solidFill>
                    <a:schemeClr val="accent2"/>
                  </a:solidFill>
                  <a:prstDash val="solid"/>
                </a:ln>
                <a:solidFill>
                  <a:schemeClr val="accent2">
                    <a:lumMod val="40000"/>
                    <a:lumOff val="60000"/>
                  </a:schemeClr>
                </a:solidFill>
                <a:effectLst/>
                <a:sym typeface="+mn-ea"/>
              </a:rPr>
              <a:t>防护用品分类</a:t>
            </a:r>
            <a:br>
              <a:rPr lang="zh-CN" altLang="en-US" sz="3600">
                <a:ln w="22225">
                  <a:solidFill>
                    <a:schemeClr val="accent2"/>
                  </a:solidFill>
                  <a:prstDash val="solid"/>
                </a:ln>
                <a:solidFill>
                  <a:schemeClr val="accent2">
                    <a:lumMod val="40000"/>
                    <a:lumOff val="60000"/>
                  </a:schemeClr>
                </a:solidFill>
                <a:effectLst/>
              </a:rPr>
            </a:br>
            <a:endParaRPr lang="zh-CN" altLang="en-US" sz="3600">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lstStyle/>
          <a:p>
            <a:r>
              <a:rPr lang="zh-CN" altLang="en-US"/>
              <a:t>阴影屏蔽器具</a:t>
            </a:r>
            <a:endParaRPr lang="zh-CN" altLang="en-US"/>
          </a:p>
          <a:p>
            <a:endParaRPr lang="zh-CN" altLang="en-US"/>
          </a:p>
          <a:p>
            <a:endParaRPr lang="zh-CN" altLang="en-US"/>
          </a:p>
          <a:p>
            <a:r>
              <a:rPr lang="zh-CN" altLang="en-US"/>
              <a:t>尺寸：除非阴影屏蔽可方便调成不同尺寸，应成套提供适宜尺寸的阴影屏蔽器</a:t>
            </a:r>
            <a:endParaRPr lang="zh-CN" altLang="en-US"/>
          </a:p>
          <a:p>
            <a:r>
              <a:rPr lang="zh-CN" altLang="en-US">
                <a:sym typeface="+mn-ea"/>
              </a:rPr>
              <a:t>阴影屏蔽器 </a:t>
            </a:r>
            <a:r>
              <a:rPr lang="en-US" altLang="zh-CN">
                <a:sym typeface="+mn-ea"/>
              </a:rPr>
              <a:t>XYZ  H  1.0mmpb/120kv  GBZ 176-2006</a:t>
            </a:r>
            <a:endParaRPr lang="zh-CN" altLang="en-US"/>
          </a:p>
        </p:txBody>
      </p:sp>
      <p:sp>
        <p:nvSpPr>
          <p:cNvPr id="4" name="左大括号 3"/>
          <p:cNvSpPr/>
          <p:nvPr/>
        </p:nvSpPr>
        <p:spPr>
          <a:xfrm>
            <a:off x="3738880" y="1898650"/>
            <a:ext cx="450215" cy="140906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文本框 4"/>
          <p:cNvSpPr txBox="1"/>
          <p:nvPr/>
        </p:nvSpPr>
        <p:spPr>
          <a:xfrm>
            <a:off x="4450715" y="1837690"/>
            <a:ext cx="2837815" cy="645160"/>
          </a:xfrm>
          <a:prstGeom prst="rect">
            <a:avLst/>
          </a:prstGeom>
          <a:noFill/>
        </p:spPr>
        <p:txBody>
          <a:bodyPr wrap="square" rtlCol="0">
            <a:spAutoFit/>
          </a:bodyPr>
          <a:lstStyle/>
          <a:p>
            <a:r>
              <a:rPr lang="zh-CN" altLang="en-US"/>
              <a:t>轻型阴影屏蔽器具</a:t>
            </a:r>
            <a:r>
              <a:rPr lang="en-US" altLang="zh-CN"/>
              <a:t>0.5mmpb</a:t>
            </a:r>
            <a:endParaRPr lang="en-US" altLang="zh-CN"/>
          </a:p>
        </p:txBody>
      </p:sp>
      <p:sp>
        <p:nvSpPr>
          <p:cNvPr id="6" name="文本框 5"/>
          <p:cNvSpPr txBox="1"/>
          <p:nvPr/>
        </p:nvSpPr>
        <p:spPr>
          <a:xfrm>
            <a:off x="4450715" y="2791460"/>
            <a:ext cx="2294890" cy="645160"/>
          </a:xfrm>
          <a:prstGeom prst="rect">
            <a:avLst/>
          </a:prstGeom>
          <a:noFill/>
        </p:spPr>
        <p:txBody>
          <a:bodyPr wrap="square" rtlCol="0">
            <a:spAutoFit/>
          </a:bodyPr>
          <a:lstStyle/>
          <a:p>
            <a:r>
              <a:rPr lang="zh-CN" altLang="en-US"/>
              <a:t>重型阴影屏蔽器具</a:t>
            </a:r>
            <a:r>
              <a:rPr lang="en-US" altLang="zh-CN"/>
              <a:t>1.0mmpb</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8193"/>
          <p:cNvSpPr>
            <a:spLocks noGrp="1" noRot="1"/>
          </p:cNvSpPr>
          <p:nvPr>
            <p:ph type="title"/>
          </p:nvPr>
        </p:nvSpPr>
        <p:spPr/>
        <p:txBody>
          <a:bodyPr anchor="ctr"/>
          <a:lstStyle/>
          <a:p>
            <a:r>
              <a:rPr lang="zh-CN" altLang="en-US" sz="3600" b="1" dirty="0">
                <a:ln w="22225">
                  <a:solidFill>
                    <a:schemeClr val="accent2"/>
                  </a:solidFill>
                  <a:prstDash val="solid"/>
                </a:ln>
                <a:solidFill>
                  <a:schemeClr val="accent2">
                    <a:lumMod val="40000"/>
                    <a:lumOff val="60000"/>
                  </a:schemeClr>
                </a:solidFill>
                <a:effectLst/>
                <a:latin typeface="+mj-ea"/>
                <a:cs typeface="+mj-ea"/>
              </a:rPr>
              <a:t>医疗照射防护基本原则 </a:t>
            </a:r>
            <a:endParaRPr lang="zh-CN" altLang="en-US" sz="3600" b="1" dirty="0">
              <a:ln w="22225">
                <a:solidFill>
                  <a:schemeClr val="accent2"/>
                </a:solidFill>
                <a:prstDash val="solid"/>
              </a:ln>
              <a:solidFill>
                <a:schemeClr val="accent2">
                  <a:lumMod val="40000"/>
                  <a:lumOff val="60000"/>
                </a:schemeClr>
              </a:solidFill>
              <a:effectLst/>
              <a:latin typeface="+mj-ea"/>
              <a:cs typeface="+mj-ea"/>
            </a:endParaRPr>
          </a:p>
        </p:txBody>
      </p:sp>
      <p:sp>
        <p:nvSpPr>
          <p:cNvPr id="8195" name="文本占位符 8194"/>
          <p:cNvSpPr>
            <a:spLocks noGrp="1" noRot="1"/>
          </p:cNvSpPr>
          <p:nvPr>
            <p:ph idx="1"/>
          </p:nvPr>
        </p:nvSpPr>
        <p:spPr/>
        <p:txBody>
          <a:bodyPr/>
          <a:lstStyle/>
          <a:p>
            <a:pPr algn="just">
              <a:lnSpc>
                <a:spcPct val="80000"/>
              </a:lnSpc>
              <a:buFont typeface="Wingdings" panose="05000000000000000000" pitchFamily="2" charset="2"/>
              <a:buNone/>
            </a:pPr>
            <a:r>
              <a:rPr lang="zh-CN" altLang="en-US" sz="2000" b="1" dirty="0">
                <a:latin typeface="仿宋_GB2312" pitchFamily="49" charset="-122"/>
                <a:ea typeface="仿宋_GB2312" pitchFamily="49" charset="-122"/>
              </a:rPr>
              <a:t>     </a:t>
            </a:r>
            <a:r>
              <a:rPr lang="zh-CN" altLang="en-US" sz="2000" dirty="0">
                <a:latin typeface="仿宋_GB2312" pitchFamily="49" charset="-122"/>
                <a:ea typeface="仿宋_GB2312" pitchFamily="49" charset="-122"/>
              </a:rPr>
              <a:t> </a:t>
            </a:r>
            <a:r>
              <a:rPr lang="zh-CN" altLang="en-US" sz="2000" b="1" dirty="0">
                <a:latin typeface="仿宋_GB2312" pitchFamily="49" charset="-122"/>
                <a:ea typeface="仿宋_GB2312" pitchFamily="49" charset="-122"/>
              </a:rPr>
              <a:t>    </a:t>
            </a:r>
            <a:r>
              <a:rPr lang="zh-CN" altLang="en-US" sz="2000" dirty="0">
                <a:latin typeface="仿宋_GB2312" pitchFamily="49" charset="-122"/>
                <a:ea typeface="仿宋_GB2312" pitchFamily="49" charset="-122"/>
              </a:rPr>
              <a:t> </a:t>
            </a:r>
            <a:endParaRPr lang="zh-CN" altLang="en-US" sz="2000" b="1" dirty="0">
              <a:latin typeface="仿宋_GB2312" pitchFamily="49" charset="-122"/>
              <a:ea typeface="仿宋_GB2312" pitchFamily="49" charset="-122"/>
            </a:endParaRPr>
          </a:p>
          <a:p>
            <a:pPr>
              <a:lnSpc>
                <a:spcPct val="80000"/>
              </a:lnSpc>
            </a:pPr>
            <a:r>
              <a:rPr lang="zh-CN" altLang="en-US" b="1" dirty="0">
                <a:latin typeface="+mj-ea"/>
                <a:ea typeface="+mj-ea"/>
              </a:rPr>
              <a:t>正当化</a:t>
            </a:r>
            <a:endParaRPr lang="zh-CN" altLang="en-US" b="1" dirty="0">
              <a:latin typeface="+mj-ea"/>
              <a:ea typeface="+mj-ea"/>
            </a:endParaRPr>
          </a:p>
          <a:p>
            <a:pPr>
              <a:lnSpc>
                <a:spcPct val="80000"/>
              </a:lnSpc>
            </a:pPr>
            <a:r>
              <a:rPr lang="zh-CN" altLang="en-US" b="1" dirty="0">
                <a:latin typeface="+mj-ea"/>
                <a:ea typeface="+mj-ea"/>
                <a:sym typeface="+mn-ea"/>
              </a:rPr>
              <a:t>最优化</a:t>
            </a:r>
            <a:endParaRPr lang="zh-CN" altLang="en-US" b="1" dirty="0">
              <a:latin typeface="+mj-ea"/>
              <a:ea typeface="+mj-ea"/>
            </a:endParaRPr>
          </a:p>
          <a:p>
            <a:pPr>
              <a:lnSpc>
                <a:spcPct val="80000"/>
              </a:lnSpc>
            </a:pPr>
            <a:r>
              <a:rPr lang="zh-CN" altLang="en-US" b="1" dirty="0">
                <a:latin typeface="+mj-ea"/>
                <a:ea typeface="+mj-ea"/>
              </a:rPr>
              <a:t>剂量约束</a:t>
            </a:r>
            <a:endParaRPr lang="zh-CN" altLang="en-US" b="1" dirty="0">
              <a:latin typeface="+mj-ea"/>
              <a:ea typeface="+mj-ea"/>
            </a:endParaRPr>
          </a:p>
          <a:p>
            <a:pPr>
              <a:lnSpc>
                <a:spcPct val="80000"/>
              </a:lnSpc>
            </a:pPr>
            <a:r>
              <a:rPr lang="zh-CN" altLang="en-US" b="1" dirty="0">
                <a:latin typeface="+mj-ea"/>
                <a:ea typeface="+mj-ea"/>
              </a:rPr>
              <a:t>潜在危害告知义务</a:t>
            </a:r>
            <a:endParaRPr lang="zh-CN" altLang="en-US" b="1" dirty="0">
              <a:latin typeface="+mj-ea"/>
              <a:ea typeface="+mj-ea"/>
            </a:endParaRPr>
          </a:p>
          <a:p>
            <a:pPr algn="ctr">
              <a:lnSpc>
                <a:spcPct val="80000"/>
              </a:lnSpc>
            </a:pPr>
            <a:endParaRPr lang="zh-CN" altLang="en-US" b="1" dirty="0">
              <a:latin typeface="+mj-ea"/>
              <a:ea typeface="+mj-ea"/>
            </a:endParaRPr>
          </a:p>
          <a:p>
            <a:pPr>
              <a:lnSpc>
                <a:spcPct val="80000"/>
              </a:lnSpc>
            </a:pPr>
            <a:endParaRPr lang="zh-CN" altLang="en-US" sz="2000" b="1" dirty="0">
              <a:latin typeface="仿宋_GB2312" pitchFamily="49" charset="-122"/>
              <a:ea typeface="仿宋_GB2312" pitchFamily="49" charset="-122"/>
            </a:endParaRPr>
          </a:p>
          <a:p>
            <a:pPr>
              <a:lnSpc>
                <a:spcPct val="80000"/>
              </a:lnSpc>
            </a:pPr>
            <a:endParaRPr lang="zh-CN" altLang="en-US" sz="2000" b="1" dirty="0">
              <a:latin typeface="仿宋_GB2312" pitchFamily="49" charset="-122"/>
              <a:ea typeface="仿宋_GB2312" pitchFamily="49" charset="-122"/>
            </a:endParaRPr>
          </a:p>
          <a:p>
            <a:pPr>
              <a:lnSpc>
                <a:spcPct val="80000"/>
              </a:lnSpc>
            </a:pPr>
            <a:endParaRPr lang="zh-CN" altLang="en-US" sz="2000" b="1" dirty="0">
              <a:latin typeface="仿宋_GB2312" pitchFamily="49" charset="-122"/>
              <a:ea typeface="仿宋_GB2312" pitchFamily="49" charset="-122"/>
            </a:endParaRPr>
          </a:p>
          <a:p>
            <a:pPr>
              <a:lnSpc>
                <a:spcPct val="80000"/>
              </a:lnSpc>
            </a:pPr>
            <a:endParaRPr lang="zh-CN" altLang="en-US" sz="2000" b="1" dirty="0">
              <a:latin typeface="仿宋_GB2312" pitchFamily="49" charset="-122"/>
              <a:ea typeface="仿宋_GB2312" pitchFamily="49" charset="-122"/>
            </a:endParaRPr>
          </a:p>
          <a:p>
            <a:pPr>
              <a:lnSpc>
                <a:spcPct val="80000"/>
              </a:lnSpc>
            </a:pPr>
            <a:endParaRPr lang="zh-CN" altLang="en-US" sz="2000" b="1" dirty="0">
              <a:latin typeface="仿宋_GB2312" pitchFamily="49" charset="-122"/>
              <a:ea typeface="仿宋_GB2312" pitchFamily="49" charset="-122"/>
            </a:endParaRPr>
          </a:p>
          <a:p>
            <a:pPr>
              <a:lnSpc>
                <a:spcPct val="80000"/>
              </a:lnSpc>
            </a:pPr>
            <a:endParaRPr lang="zh-CN" altLang="en-US" sz="2000" b="1" dirty="0">
              <a:latin typeface="仿宋_GB2312" pitchFamily="49" charset="-122"/>
              <a:ea typeface="仿宋_GB2312" pitchFamily="49" charset="-122"/>
            </a:endParaRPr>
          </a:p>
          <a:p>
            <a:pPr>
              <a:lnSpc>
                <a:spcPct val="80000"/>
              </a:lnSpc>
            </a:pPr>
            <a:endParaRPr lang="zh-CN" altLang="en-US" sz="2000" b="1" dirty="0">
              <a:latin typeface="仿宋_GB2312" pitchFamily="49" charset="-122"/>
              <a:ea typeface="仿宋_GB2312" pitchFamily="49" charset="-122"/>
            </a:endParaRPr>
          </a:p>
          <a:p>
            <a:pPr>
              <a:lnSpc>
                <a:spcPct val="80000"/>
              </a:lnSpc>
            </a:pPr>
            <a:endParaRPr lang="zh-CN" altLang="en-US" sz="2000" b="1" dirty="0">
              <a:latin typeface="仿宋_GB2312" pitchFamily="49" charset="-122"/>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additive="base">
                                        <p:cTn id="7"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anim calcmode="lin" valueType="num">
                                      <p:cBhvr additive="base">
                                        <p:cTn id="11"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 calcmode="lin" valueType="num">
                                      <p:cBhvr additive="base">
                                        <p:cTn id="1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19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anim calcmode="lin" valueType="num">
                                      <p:cBhvr additive="base">
                                        <p:cTn id="19"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4" name="图片 3" descr="A66B6A8841E7CAB72DD7510729BDBD57"/>
          <p:cNvPicPr>
            <a:picLocks noChangeAspect="1"/>
          </p:cNvPicPr>
          <p:nvPr/>
        </p:nvPicPr>
        <p:blipFill>
          <a:blip r:embed="rId1" cstate="print"/>
          <a:srcRect l="12769" t="21364" r="10157" b="21011"/>
          <a:stretch>
            <a:fillRect/>
          </a:stretch>
        </p:blipFill>
        <p:spPr>
          <a:xfrm>
            <a:off x="1904365" y="1203960"/>
            <a:ext cx="5335270" cy="53187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ln w="22225">
                  <a:solidFill>
                    <a:schemeClr val="accent2"/>
                  </a:solidFill>
                  <a:prstDash val="solid"/>
                </a:ln>
                <a:solidFill>
                  <a:schemeClr val="accent2">
                    <a:lumMod val="40000"/>
                    <a:lumOff val="60000"/>
                  </a:schemeClr>
                </a:solidFill>
                <a:effectLst/>
                <a:latin typeface="+mj-ea"/>
                <a:cs typeface="+mj-ea"/>
              </a:rPr>
              <a:t>X</a:t>
            </a:r>
            <a:r>
              <a:rPr lang="zh-CN" altLang="en-US" sz="3600" dirty="0">
                <a:ln w="22225">
                  <a:solidFill>
                    <a:schemeClr val="accent2"/>
                  </a:solidFill>
                  <a:prstDash val="solid"/>
                </a:ln>
                <a:solidFill>
                  <a:schemeClr val="accent2">
                    <a:lumMod val="40000"/>
                    <a:lumOff val="60000"/>
                  </a:schemeClr>
                </a:solidFill>
                <a:effectLst/>
                <a:latin typeface="+mj-ea"/>
                <a:cs typeface="+mj-ea"/>
              </a:rPr>
              <a:t>线防护</a:t>
            </a:r>
            <a:r>
              <a:rPr lang="zh-CN" altLang="en-US" sz="3600" dirty="0" smtClean="0">
                <a:ln w="22225">
                  <a:solidFill>
                    <a:schemeClr val="accent2"/>
                  </a:solidFill>
                  <a:prstDash val="solid"/>
                </a:ln>
                <a:solidFill>
                  <a:schemeClr val="accent2">
                    <a:lumMod val="40000"/>
                    <a:lumOff val="60000"/>
                  </a:schemeClr>
                </a:solidFill>
                <a:effectLst/>
                <a:latin typeface="+mj-ea"/>
                <a:cs typeface="+mj-ea"/>
              </a:rPr>
              <a:t>用品的说明标识</a:t>
            </a:r>
            <a:endParaRPr lang="zh-CN" altLang="en-US" sz="3600" dirty="0" smtClean="0">
              <a:ln w="22225">
                <a:solidFill>
                  <a:schemeClr val="accent2"/>
                </a:solidFill>
                <a:prstDash val="solid"/>
              </a:ln>
              <a:solidFill>
                <a:schemeClr val="accent2">
                  <a:lumMod val="40000"/>
                  <a:lumOff val="60000"/>
                </a:schemeClr>
              </a:solidFill>
              <a:effectLst/>
              <a:latin typeface="+mj-ea"/>
              <a:cs typeface="+mj-ea"/>
            </a:endParaRPr>
          </a:p>
        </p:txBody>
      </p:sp>
      <p:sp>
        <p:nvSpPr>
          <p:cNvPr id="4" name="文本占位符 3"/>
          <p:cNvSpPr>
            <a:spLocks noGrp="1"/>
          </p:cNvSpPr>
          <p:nvPr>
            <p:ph type="body" idx="1"/>
          </p:nvPr>
        </p:nvSpPr>
        <p:spPr/>
        <p:txBody>
          <a:bodyPr/>
          <a:p>
            <a:endParaRPr lang="zh-CN" altLang="en-US"/>
          </a:p>
        </p:txBody>
      </p:sp>
      <p:sp>
        <p:nvSpPr>
          <p:cNvPr id="5" name="内容占位符 4"/>
          <p:cNvSpPr>
            <a:spLocks noGrp="1"/>
          </p:cNvSpPr>
          <p:nvPr>
            <p:ph sz="half" idx="2"/>
          </p:nvPr>
        </p:nvSpPr>
        <p:spPr/>
        <p:txBody>
          <a:bodyPr/>
          <a:p>
            <a:endParaRPr lang="zh-CN" altLang="en-US"/>
          </a:p>
        </p:txBody>
      </p:sp>
      <p:sp>
        <p:nvSpPr>
          <p:cNvPr id="6" name="文本占位符 5"/>
          <p:cNvSpPr>
            <a:spLocks noGrp="1"/>
          </p:cNvSpPr>
          <p:nvPr>
            <p:ph type="body" sz="quarter" idx="3"/>
          </p:nvPr>
        </p:nvSpPr>
        <p:spPr/>
        <p:txBody>
          <a:bodyPr/>
          <a:p>
            <a:endParaRPr lang="zh-CN" altLang="en-US"/>
          </a:p>
        </p:txBody>
      </p:sp>
      <p:sp>
        <p:nvSpPr>
          <p:cNvPr id="7" name="内容占位符 6"/>
          <p:cNvSpPr>
            <a:spLocks noGrp="1"/>
          </p:cNvSpPr>
          <p:nvPr>
            <p:ph sz="quarter" idx="4"/>
          </p:nvPr>
        </p:nvSpPr>
        <p:spPr/>
        <p:txBody>
          <a:bodyPr/>
          <a:p>
            <a:endParaRPr lang="zh-CN" altLang="en-US"/>
          </a:p>
        </p:txBody>
      </p:sp>
      <p:pic>
        <p:nvPicPr>
          <p:cNvPr id="3" name="图片 2"/>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290830" y="1997075"/>
            <a:ext cx="8686165" cy="418719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sz="3600" dirty="0">
                <a:ln w="22225">
                  <a:solidFill>
                    <a:schemeClr val="accent2"/>
                  </a:solidFill>
                  <a:prstDash val="solid"/>
                </a:ln>
                <a:solidFill>
                  <a:schemeClr val="accent2">
                    <a:lumMod val="40000"/>
                    <a:lumOff val="60000"/>
                  </a:schemeClr>
                </a:solidFill>
                <a:effectLst/>
              </a:rPr>
              <a:t>常用的防护用品</a:t>
            </a:r>
            <a:endParaRPr lang="zh-CN" altLang="en-US" sz="3600" dirty="0">
              <a:ln w="22225">
                <a:solidFill>
                  <a:schemeClr val="accent2"/>
                </a:solidFill>
                <a:prstDash val="solid"/>
              </a:ln>
              <a:solidFill>
                <a:schemeClr val="accent2">
                  <a:lumMod val="40000"/>
                  <a:lumOff val="60000"/>
                </a:schemeClr>
              </a:solidFill>
              <a:effectLst/>
            </a:endParaRPr>
          </a:p>
        </p:txBody>
      </p:sp>
      <p:sp>
        <p:nvSpPr>
          <p:cNvPr id="2" name="文本占位符 1"/>
          <p:cNvSpPr>
            <a:spLocks noGrp="1"/>
          </p:cNvSpPr>
          <p:nvPr>
            <p:ph type="body" idx="1"/>
          </p:nvPr>
        </p:nvSpPr>
        <p:spPr/>
        <p:txBody>
          <a:bodyPr/>
          <a:p>
            <a:endParaRPr lang="zh-CN" altLang="en-US"/>
          </a:p>
        </p:txBody>
      </p:sp>
      <p:sp>
        <p:nvSpPr>
          <p:cNvPr id="3" name="内容占位符 2"/>
          <p:cNvSpPr>
            <a:spLocks noGrp="1"/>
          </p:cNvSpPr>
          <p:nvPr>
            <p:ph sz="half" idx="2"/>
          </p:nvPr>
        </p:nvSpPr>
        <p:spPr/>
        <p:txBody>
          <a:bodyPr/>
          <a:p>
            <a:endParaRPr lang="zh-CN" altLang="en-US"/>
          </a:p>
        </p:txBody>
      </p:sp>
      <p:sp>
        <p:nvSpPr>
          <p:cNvPr id="4" name="文本占位符 3"/>
          <p:cNvSpPr>
            <a:spLocks noGrp="1"/>
          </p:cNvSpPr>
          <p:nvPr>
            <p:ph type="body" sz="quarter" idx="3"/>
          </p:nvPr>
        </p:nvSpPr>
        <p:spPr/>
        <p:txBody>
          <a:bodyPr/>
          <a:p>
            <a:endParaRPr lang="zh-CN" altLang="en-US"/>
          </a:p>
        </p:txBody>
      </p:sp>
      <p:sp>
        <p:nvSpPr>
          <p:cNvPr id="5" name="内容占位符 4"/>
          <p:cNvSpPr>
            <a:spLocks noGrp="1"/>
          </p:cNvSpPr>
          <p:nvPr>
            <p:ph sz="quarter" idx="4"/>
          </p:nvPr>
        </p:nvSpPr>
        <p:spPr/>
        <p:txBody>
          <a:bodyPr/>
          <a:p>
            <a:endParaRPr lang="zh-CN" altLang="en-US"/>
          </a:p>
        </p:txBody>
      </p:sp>
      <p:sp>
        <p:nvSpPr>
          <p:cNvPr id="6" name="文本框 5"/>
          <p:cNvSpPr txBox="1"/>
          <p:nvPr/>
        </p:nvSpPr>
        <p:spPr>
          <a:xfrm>
            <a:off x="1349541" y="1573902"/>
            <a:ext cx="2211805" cy="461665"/>
          </a:xfrm>
          <a:prstGeom prst="rect">
            <a:avLst/>
          </a:prstGeom>
          <a:noFill/>
        </p:spPr>
        <p:txBody>
          <a:bodyPr wrap="square" rtlCol="0">
            <a:spAutoFit/>
          </a:bodyPr>
          <a:lstStyle/>
          <a:p>
            <a:r>
              <a:rPr kumimoji="1" lang="zh-CN" altLang="en-US" sz="2400" b="1" dirty="0" smtClean="0">
                <a:solidFill>
                  <a:schemeClr val="bg1"/>
                </a:solidFill>
              </a:rPr>
              <a:t> 医护人员常用</a:t>
            </a:r>
            <a:endParaRPr kumimoji="1" lang="zh-CN" altLang="en-US" sz="2400" b="1" dirty="0">
              <a:solidFill>
                <a:schemeClr val="bg1"/>
              </a:solidFill>
            </a:endParaRPr>
          </a:p>
        </p:txBody>
      </p:sp>
      <p:sp>
        <p:nvSpPr>
          <p:cNvPr id="9" name="文本框 8"/>
          <p:cNvSpPr txBox="1"/>
          <p:nvPr/>
        </p:nvSpPr>
        <p:spPr>
          <a:xfrm>
            <a:off x="6184232" y="1573902"/>
            <a:ext cx="1985880" cy="461665"/>
          </a:xfrm>
          <a:prstGeom prst="rect">
            <a:avLst/>
          </a:prstGeom>
          <a:noFill/>
        </p:spPr>
        <p:txBody>
          <a:bodyPr wrap="square" rtlCol="0">
            <a:spAutoFit/>
          </a:bodyPr>
          <a:lstStyle/>
          <a:p>
            <a:r>
              <a:rPr kumimoji="1" lang="zh-CN" altLang="en-US" sz="2400" dirty="0" smtClean="0">
                <a:solidFill>
                  <a:schemeClr val="bg1"/>
                </a:solidFill>
              </a:rPr>
              <a:t>      </a:t>
            </a:r>
            <a:r>
              <a:rPr kumimoji="1" lang="zh-CN" altLang="en-US" sz="2400" b="1" dirty="0" smtClean="0">
                <a:solidFill>
                  <a:schemeClr val="bg1"/>
                </a:solidFill>
              </a:rPr>
              <a:t>病人用品</a:t>
            </a:r>
            <a:endParaRPr kumimoji="1" lang="zh-CN" altLang="en-US" sz="2400" b="1" dirty="0">
              <a:solidFill>
                <a:schemeClr val="bg1"/>
              </a:solidFill>
            </a:endParaRPr>
          </a:p>
        </p:txBody>
      </p:sp>
      <p:pic>
        <p:nvPicPr>
          <p:cNvPr id="13" name="图片 12"/>
          <p:cNvPicPr>
            <a:picLocks noChangeAspect="1"/>
          </p:cNvPicPr>
          <p:nvPr/>
        </p:nvPicPr>
        <p:blipFill>
          <a:blip r:embed="rId1" cstate="email">
            <a:extLst>
              <a:ext uri="{28A0092B-C50C-407E-A947-70E740481C1C}">
                <a14:useLocalDpi xmlns:a14="http://schemas.microsoft.com/office/drawing/2010/main" val="0"/>
              </a:ext>
            </a:extLst>
          </a:blip>
          <a:srcRect t="1189" r="42125"/>
          <a:stretch>
            <a:fillRect/>
          </a:stretch>
        </p:blipFill>
        <p:spPr>
          <a:xfrm>
            <a:off x="1241425" y="1573530"/>
            <a:ext cx="6928485" cy="520192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17410" name="图片 17409" descr="防护颈套"/>
          <p:cNvPicPr>
            <a:picLocks noChangeAspect="1"/>
          </p:cNvPicPr>
          <p:nvPr/>
        </p:nvPicPr>
        <p:blipFill>
          <a:blip r:embed="rId1" cstate="print"/>
          <a:stretch>
            <a:fillRect/>
          </a:stretch>
        </p:blipFill>
        <p:spPr>
          <a:xfrm>
            <a:off x="3886200" y="1524000"/>
            <a:ext cx="2819400" cy="2427288"/>
          </a:xfrm>
          <a:prstGeom prst="rect">
            <a:avLst/>
          </a:prstGeom>
          <a:noFill/>
          <a:ln w="9525">
            <a:noFill/>
          </a:ln>
        </p:spPr>
      </p:pic>
      <p:pic>
        <p:nvPicPr>
          <p:cNvPr id="17411" name="图片 17410" descr="防护颈套1"/>
          <p:cNvPicPr>
            <a:picLocks noChangeAspect="1"/>
          </p:cNvPicPr>
          <p:nvPr/>
        </p:nvPicPr>
        <p:blipFill>
          <a:blip r:embed="rId2" cstate="print"/>
          <a:stretch>
            <a:fillRect/>
          </a:stretch>
        </p:blipFill>
        <p:spPr>
          <a:xfrm>
            <a:off x="6477000" y="1600200"/>
            <a:ext cx="2325688" cy="2362200"/>
          </a:xfrm>
          <a:prstGeom prst="rect">
            <a:avLst/>
          </a:prstGeom>
          <a:noFill/>
          <a:ln w="9525">
            <a:noFill/>
          </a:ln>
        </p:spPr>
      </p:pic>
      <p:sp>
        <p:nvSpPr>
          <p:cNvPr id="17412" name="文本框 17411"/>
          <p:cNvSpPr txBox="1"/>
          <p:nvPr/>
        </p:nvSpPr>
        <p:spPr>
          <a:xfrm>
            <a:off x="5257800" y="4267200"/>
            <a:ext cx="2743200" cy="396875"/>
          </a:xfrm>
          <a:prstGeom prst="rect">
            <a:avLst/>
          </a:prstGeom>
          <a:noFill/>
          <a:ln w="9525">
            <a:noFill/>
          </a:ln>
        </p:spPr>
        <p:txBody>
          <a:bodyPr>
            <a:spAutoFit/>
          </a:bodyPr>
          <a:lstStyle/>
          <a:p>
            <a:r>
              <a:rPr lang="zh-CN" altLang="en-US" sz="2000" b="1">
                <a:latin typeface="Arial" panose="020B0604020202020204" pitchFamily="34" charset="0"/>
              </a:rPr>
              <a:t>防护颈套：保护甲状腺</a:t>
            </a:r>
            <a:endParaRPr lang="zh-CN" altLang="en-US" sz="2000" b="1">
              <a:latin typeface="Arial" panose="020B0604020202020204" pitchFamily="34" charset="0"/>
            </a:endParaRPr>
          </a:p>
        </p:txBody>
      </p:sp>
      <p:pic>
        <p:nvPicPr>
          <p:cNvPr id="17413" name="图片 17412" descr="防护镜"/>
          <p:cNvPicPr>
            <a:picLocks noChangeAspect="1"/>
          </p:cNvPicPr>
          <p:nvPr/>
        </p:nvPicPr>
        <p:blipFill>
          <a:blip r:embed="rId3" cstate="print"/>
          <a:stretch>
            <a:fillRect/>
          </a:stretch>
        </p:blipFill>
        <p:spPr>
          <a:xfrm>
            <a:off x="533400" y="2133600"/>
            <a:ext cx="2895600" cy="1624013"/>
          </a:xfrm>
          <a:prstGeom prst="rect">
            <a:avLst/>
          </a:prstGeom>
          <a:noFill/>
          <a:ln w="9525">
            <a:noFill/>
          </a:ln>
        </p:spPr>
      </p:pic>
      <p:sp>
        <p:nvSpPr>
          <p:cNvPr id="17414" name="文本框 17413"/>
          <p:cNvSpPr txBox="1"/>
          <p:nvPr/>
        </p:nvSpPr>
        <p:spPr>
          <a:xfrm>
            <a:off x="990600" y="4267200"/>
            <a:ext cx="2743200" cy="396875"/>
          </a:xfrm>
          <a:prstGeom prst="rect">
            <a:avLst/>
          </a:prstGeom>
          <a:noFill/>
          <a:ln w="9525">
            <a:noFill/>
          </a:ln>
        </p:spPr>
        <p:txBody>
          <a:bodyPr>
            <a:spAutoFit/>
          </a:bodyPr>
          <a:lstStyle/>
          <a:p>
            <a:r>
              <a:rPr lang="zh-CN" altLang="en-US" sz="2000" b="1">
                <a:latin typeface="Arial" panose="020B0604020202020204" pitchFamily="34" charset="0"/>
              </a:rPr>
              <a:t>防护眼镜：保护晶状体</a:t>
            </a:r>
            <a:endParaRPr lang="zh-CN" altLang="en-US" sz="2000" b="1">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395605" y="1729105"/>
            <a:ext cx="8426450" cy="4422775"/>
          </a:xfrm>
          <a:prstGeom prst="roundRect">
            <a:avLst>
              <a:gd name="adj" fmla="val 4901"/>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29699" name="TextBox 4"/>
          <p:cNvSpPr txBox="1"/>
          <p:nvPr/>
        </p:nvSpPr>
        <p:spPr>
          <a:xfrm>
            <a:off x="394970" y="1140460"/>
            <a:ext cx="8073390" cy="424815"/>
          </a:xfrm>
          <a:prstGeom prst="rect">
            <a:avLst/>
          </a:prstGeom>
          <a:noFill/>
          <a:ln w="9525">
            <a:noFill/>
          </a:ln>
        </p:spPr>
        <p:txBody>
          <a:bodyPr wrap="square">
            <a:spAutoFit/>
            <a:scene3d>
              <a:camera prst="orthographicFront"/>
              <a:lightRig rig="threePt" dir="t"/>
            </a:scene3d>
          </a:bodyPr>
          <a:lstStyle/>
          <a:p>
            <a:pPr lvl="1" eaLnBrk="1" hangingPunct="1">
              <a:lnSpc>
                <a:spcPts val="2600"/>
              </a:lnSpc>
            </a:pPr>
            <a:r>
              <a:rPr lang="en-US" altLang="zh-CN" sz="2800" b="1" dirty="0">
                <a:ln w="22225">
                  <a:solidFill>
                    <a:schemeClr val="accent2"/>
                  </a:solidFill>
                  <a:prstDash val="solid"/>
                </a:ln>
                <a:solidFill>
                  <a:schemeClr val="accent2">
                    <a:lumMod val="40000"/>
                    <a:lumOff val="60000"/>
                  </a:schemeClr>
                </a:solidFill>
                <a:effectLst/>
                <a:latin typeface="+mj-ea"/>
                <a:ea typeface="+mj-ea"/>
                <a:cs typeface="+mj-ea"/>
                <a:sym typeface="隶书" pitchFamily="49" charset="-122"/>
              </a:rPr>
              <a:t>GBZ130-2013</a:t>
            </a:r>
            <a:r>
              <a:rPr lang="zh-CN" altLang="en-US" sz="2800" b="1" dirty="0">
                <a:ln w="22225">
                  <a:solidFill>
                    <a:schemeClr val="accent2"/>
                  </a:solidFill>
                  <a:prstDash val="solid"/>
                </a:ln>
                <a:solidFill>
                  <a:schemeClr val="accent2">
                    <a:lumMod val="40000"/>
                    <a:lumOff val="60000"/>
                  </a:schemeClr>
                </a:solidFill>
                <a:effectLst/>
                <a:latin typeface="+mj-ea"/>
                <a:ea typeface="+mj-ea"/>
                <a:cs typeface="+mj-ea"/>
                <a:sym typeface="隶书" pitchFamily="49" charset="-122"/>
              </a:rPr>
              <a:t>医用</a:t>
            </a:r>
            <a:r>
              <a:rPr lang="en-US" altLang="zh-CN" sz="2800" b="1" dirty="0">
                <a:ln w="22225">
                  <a:solidFill>
                    <a:schemeClr val="accent2"/>
                  </a:solidFill>
                  <a:prstDash val="solid"/>
                </a:ln>
                <a:solidFill>
                  <a:schemeClr val="accent2">
                    <a:lumMod val="40000"/>
                    <a:lumOff val="60000"/>
                  </a:schemeClr>
                </a:solidFill>
                <a:effectLst/>
                <a:latin typeface="+mj-ea"/>
                <a:ea typeface="+mj-ea"/>
                <a:cs typeface="+mj-ea"/>
                <a:sym typeface="隶书" pitchFamily="49" charset="-122"/>
              </a:rPr>
              <a:t>X</a:t>
            </a:r>
            <a:r>
              <a:rPr lang="zh-CN" altLang="en-US" sz="2800" b="1" dirty="0">
                <a:ln w="22225">
                  <a:solidFill>
                    <a:schemeClr val="accent2"/>
                  </a:solidFill>
                  <a:prstDash val="solid"/>
                </a:ln>
                <a:solidFill>
                  <a:schemeClr val="accent2">
                    <a:lumMod val="40000"/>
                    <a:lumOff val="60000"/>
                  </a:schemeClr>
                </a:solidFill>
                <a:effectLst/>
                <a:latin typeface="+mj-ea"/>
                <a:ea typeface="+mj-ea"/>
                <a:cs typeface="+mj-ea"/>
                <a:sym typeface="隶书" pitchFamily="49" charset="-122"/>
              </a:rPr>
              <a:t>射线诊断放射防护用品要求</a:t>
            </a:r>
            <a:endParaRPr lang="zh-CN" altLang="en-US" sz="2800" b="1" dirty="0">
              <a:ln w="22225">
                <a:solidFill>
                  <a:schemeClr val="accent2"/>
                </a:solidFill>
                <a:prstDash val="solid"/>
              </a:ln>
              <a:solidFill>
                <a:schemeClr val="accent2">
                  <a:lumMod val="40000"/>
                  <a:lumOff val="60000"/>
                </a:schemeClr>
              </a:solidFill>
              <a:effectLst/>
              <a:latin typeface="+mj-ea"/>
              <a:ea typeface="+mj-ea"/>
              <a:cs typeface="+mj-ea"/>
              <a:sym typeface="隶书" pitchFamily="49" charset="-122"/>
            </a:endParaRPr>
          </a:p>
        </p:txBody>
      </p:sp>
      <p:sp>
        <p:nvSpPr>
          <p:cNvPr id="15" name="矩形 14"/>
          <p:cNvSpPr/>
          <p:nvPr/>
        </p:nvSpPr>
        <p:spPr>
          <a:xfrm>
            <a:off x="7747600" y="5589240"/>
            <a:ext cx="720080" cy="720080"/>
          </a:xfrm>
          <a:prstGeom prst="rect">
            <a:avLst/>
          </a:prstGeom>
          <a:solidFill>
            <a:schemeClr val="bg1">
              <a:lumMod val="95000"/>
            </a:schemeClr>
          </a:solidFill>
          <a:ln>
            <a:noFill/>
          </a:ln>
          <a:scene3d>
            <a:camera prst="orthographicFront">
              <a:rot lat="2130713" lon="12853501" rev="12845572"/>
            </a:camera>
            <a:lightRig rig="threePt" dir="t"/>
          </a:scene3d>
          <a:sp3d extrusionH="6350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1" name="TextBox 5"/>
          <p:cNvSpPr txBox="1"/>
          <p:nvPr/>
        </p:nvSpPr>
        <p:spPr>
          <a:xfrm>
            <a:off x="681355" y="2305368"/>
            <a:ext cx="7786688" cy="3846195"/>
          </a:xfrm>
          <a:prstGeom prst="rect">
            <a:avLst/>
          </a:prstGeom>
          <a:noFill/>
          <a:ln w="9525">
            <a:noFill/>
          </a:ln>
        </p:spPr>
        <p:txBody>
          <a:bodyPr wrap="square">
            <a:spAutoFit/>
          </a:bodyPr>
          <a:lstStyle/>
          <a:p>
            <a:r>
              <a:rPr lang="zh-CN" altLang="en-US" sz="2000" dirty="0">
                <a:latin typeface="Arial" panose="020B0604020202020204" pitchFamily="34" charset="0"/>
                <a:ea typeface="仿宋_GB2312" pitchFamily="49" charset="-122"/>
              </a:rPr>
              <a:t>    </a:t>
            </a:r>
            <a:endParaRPr lang="en-US" altLang="zh-CN" sz="2000" dirty="0">
              <a:latin typeface="Arial" panose="020B0604020202020204" pitchFamily="34" charset="0"/>
              <a:ea typeface="仿宋_GB2312" pitchFamily="49" charset="-122"/>
            </a:endParaRPr>
          </a:p>
          <a:p>
            <a:r>
              <a:rPr lang="zh-CN" altLang="en-US" sz="2000" dirty="0">
                <a:latin typeface="Arial" panose="020B0604020202020204" pitchFamily="34" charset="0"/>
                <a:ea typeface="仿宋_GB2312" pitchFamily="49" charset="-122"/>
              </a:rPr>
              <a:t>          </a:t>
            </a:r>
            <a:r>
              <a:rPr lang="zh-CN" altLang="en-US" sz="3200" dirty="0">
                <a:latin typeface="+mj-ea"/>
                <a:ea typeface="+mj-ea"/>
                <a:cs typeface="+mj-ea"/>
              </a:rPr>
              <a:t>防护用品和辅助防护设施的铅当量应</a:t>
            </a:r>
            <a:r>
              <a:rPr lang="zh-CN" altLang="en-US" sz="3200" b="1" dirty="0">
                <a:latin typeface="+mj-ea"/>
                <a:ea typeface="+mj-ea"/>
                <a:cs typeface="+mj-ea"/>
              </a:rPr>
              <a:t>不低于</a:t>
            </a:r>
            <a:r>
              <a:rPr lang="en-US" altLang="zh-CN" sz="3200" b="1" dirty="0">
                <a:solidFill>
                  <a:srgbClr val="FF0000"/>
                </a:solidFill>
                <a:latin typeface="+mj-ea"/>
                <a:ea typeface="+mj-ea"/>
                <a:cs typeface="+mj-ea"/>
              </a:rPr>
              <a:t>0.25mmPb</a:t>
            </a:r>
            <a:r>
              <a:rPr lang="zh-CN" altLang="en-US" sz="3200" dirty="0">
                <a:latin typeface="+mj-ea"/>
                <a:ea typeface="+mj-ea"/>
                <a:cs typeface="+mj-ea"/>
              </a:rPr>
              <a:t>；应为不同年龄</a:t>
            </a:r>
            <a:r>
              <a:rPr lang="zh-CN" altLang="en-US" sz="3200" dirty="0">
                <a:solidFill>
                  <a:srgbClr val="FF0000"/>
                </a:solidFill>
                <a:latin typeface="+mj-ea"/>
                <a:ea typeface="+mj-ea"/>
                <a:cs typeface="+mj-ea"/>
              </a:rPr>
              <a:t>儿童</a:t>
            </a:r>
            <a:r>
              <a:rPr lang="zh-CN" altLang="en-US" sz="3200" dirty="0">
                <a:latin typeface="+mj-ea"/>
                <a:ea typeface="+mj-ea"/>
                <a:cs typeface="+mj-ea"/>
              </a:rPr>
              <a:t>配备有保护相应组织和器官的防护用品，防护用品和辅助防护设施的铅当量应</a:t>
            </a:r>
            <a:r>
              <a:rPr lang="zh-CN" altLang="en-US" sz="3200" b="1" dirty="0">
                <a:latin typeface="+mj-ea"/>
                <a:ea typeface="+mj-ea"/>
                <a:cs typeface="+mj-ea"/>
              </a:rPr>
              <a:t>不低于</a:t>
            </a:r>
            <a:r>
              <a:rPr lang="en-US" altLang="zh-CN" sz="3200" b="1" dirty="0">
                <a:solidFill>
                  <a:srgbClr val="FF0000"/>
                </a:solidFill>
                <a:latin typeface="+mj-ea"/>
                <a:ea typeface="+mj-ea"/>
                <a:cs typeface="+mj-ea"/>
              </a:rPr>
              <a:t>0.5mmPb</a:t>
            </a:r>
            <a:endParaRPr lang="zh-CN" altLang="en-US" sz="3200" dirty="0">
              <a:latin typeface="+mj-ea"/>
              <a:ea typeface="+mj-ea"/>
              <a:cs typeface="+mj-ea"/>
            </a:endParaRPr>
          </a:p>
          <a:p>
            <a:endParaRPr lang="en-US" altLang="zh-CN" sz="3200" dirty="0">
              <a:latin typeface="+mj-ea"/>
              <a:ea typeface="+mj-ea"/>
              <a:cs typeface="+mj-ea"/>
            </a:endParaRPr>
          </a:p>
          <a:p>
            <a:endParaRPr lang="zh-CN" altLang="en-US" sz="3200" dirty="0">
              <a:latin typeface="+mj-ea"/>
              <a:ea typeface="+mj-ea"/>
              <a:cs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xEl>
                                              <p:pRg st="1" end="1"/>
                                            </p:txEl>
                                          </p:spTgt>
                                        </p:tgtEl>
                                        <p:attrNameLst>
                                          <p:attrName>style.visibility</p:attrName>
                                        </p:attrNameLst>
                                      </p:cBhvr>
                                      <p:to>
                                        <p:strVal val="visible"/>
                                      </p:to>
                                    </p:set>
                                    <p:anim calcmode="lin" valueType="num">
                                      <p:cBhvr additive="base">
                                        <p:cTn id="7"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19710" y="1303020"/>
            <a:ext cx="8704580" cy="5268595"/>
          </a:xfrm>
          <a:prstGeom prst="roundRect">
            <a:avLst>
              <a:gd name="adj" fmla="val 4901"/>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1747" name="TextBox 4"/>
          <p:cNvSpPr txBox="1"/>
          <p:nvPr/>
        </p:nvSpPr>
        <p:spPr>
          <a:xfrm>
            <a:off x="559118" y="788670"/>
            <a:ext cx="6048375" cy="565785"/>
          </a:xfrm>
          <a:prstGeom prst="rect">
            <a:avLst/>
          </a:prstGeom>
          <a:noFill/>
          <a:ln w="9525">
            <a:noFill/>
          </a:ln>
        </p:spPr>
        <p:txBody>
          <a:bodyPr>
            <a:spAutoFit/>
          </a:bodyPr>
          <a:lstStyle/>
          <a:p>
            <a:pPr defTabSz="0">
              <a:lnSpc>
                <a:spcPts val="3700"/>
              </a:lnSpc>
              <a:tabLst>
                <a:tab pos="7112000" algn="l"/>
              </a:tabLst>
            </a:pPr>
            <a:r>
              <a:rPr lang="en-US" altLang="zh-CN" sz="2400" b="1" dirty="0">
                <a:ln w="22225">
                  <a:solidFill>
                    <a:schemeClr val="accent2"/>
                  </a:solidFill>
                  <a:prstDash val="solid"/>
                </a:ln>
                <a:solidFill>
                  <a:schemeClr val="accent2">
                    <a:lumMod val="40000"/>
                    <a:lumOff val="60000"/>
                  </a:schemeClr>
                </a:solidFill>
                <a:effectLst/>
                <a:latin typeface="+mj-ea"/>
                <a:ea typeface="+mj-ea"/>
              </a:rPr>
              <a:t>个人防护用品和辅助防护设施配置要求</a:t>
            </a:r>
            <a:r>
              <a:rPr lang="zh-CN" altLang="en-US" sz="2400" b="1" dirty="0">
                <a:ln w="22225">
                  <a:solidFill>
                    <a:schemeClr val="accent2"/>
                  </a:solidFill>
                  <a:prstDash val="solid"/>
                </a:ln>
                <a:solidFill>
                  <a:schemeClr val="accent2">
                    <a:lumMod val="40000"/>
                    <a:lumOff val="60000"/>
                  </a:schemeClr>
                </a:solidFill>
                <a:effectLst/>
                <a:latin typeface="+mj-ea"/>
                <a:ea typeface="+mj-ea"/>
              </a:rPr>
              <a:t>：</a:t>
            </a:r>
            <a:endParaRPr lang="zh-CN" altLang="en-US" sz="2400" b="1" dirty="0">
              <a:ln w="22225">
                <a:solidFill>
                  <a:schemeClr val="accent2"/>
                </a:solidFill>
                <a:prstDash val="solid"/>
              </a:ln>
              <a:solidFill>
                <a:schemeClr val="accent2">
                  <a:lumMod val="40000"/>
                  <a:lumOff val="60000"/>
                </a:schemeClr>
              </a:solidFill>
              <a:effectLst/>
              <a:latin typeface="+mj-ea"/>
              <a:ea typeface="+mj-ea"/>
            </a:endParaRPr>
          </a:p>
        </p:txBody>
      </p:sp>
      <p:sp>
        <p:nvSpPr>
          <p:cNvPr id="15" name="矩形 14"/>
          <p:cNvSpPr/>
          <p:nvPr/>
        </p:nvSpPr>
        <p:spPr>
          <a:xfrm>
            <a:off x="7747600" y="5589240"/>
            <a:ext cx="720080" cy="720080"/>
          </a:xfrm>
          <a:prstGeom prst="rect">
            <a:avLst/>
          </a:prstGeom>
          <a:solidFill>
            <a:schemeClr val="bg1">
              <a:lumMod val="95000"/>
            </a:schemeClr>
          </a:solidFill>
          <a:ln>
            <a:noFill/>
          </a:ln>
          <a:scene3d>
            <a:camera prst="orthographicFront">
              <a:rot lat="2130713" lon="12853501" rev="12845572"/>
            </a:camera>
            <a:lightRig rig="threePt" dir="t"/>
          </a:scene3d>
          <a:sp3d extrusionH="6350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31749" name="Picture 2"/>
          <p:cNvPicPr>
            <a:picLocks noChangeAspect="1"/>
          </p:cNvPicPr>
          <p:nvPr/>
        </p:nvPicPr>
        <p:blipFill>
          <a:blip r:embed="rId1" cstate="print"/>
          <a:stretch>
            <a:fillRect/>
          </a:stretch>
        </p:blipFill>
        <p:spPr>
          <a:xfrm>
            <a:off x="1178560" y="1565910"/>
            <a:ext cx="6787515" cy="4622165"/>
          </a:xfrm>
          <a:prstGeom prst="rect">
            <a:avLst/>
          </a:prstGeom>
          <a:noFill/>
          <a:ln w="9525">
            <a:noFill/>
          </a:ln>
        </p:spPr>
      </p:pic>
      <p:grpSp>
        <p:nvGrpSpPr>
          <p:cNvPr id="31750" name="组合 54"/>
          <p:cNvGrpSpPr/>
          <p:nvPr/>
        </p:nvGrpSpPr>
        <p:grpSpPr>
          <a:xfrm>
            <a:off x="1178560" y="1559878"/>
            <a:ext cx="6788150" cy="4787900"/>
            <a:chOff x="1285852" y="1214422"/>
            <a:chExt cx="6787404" cy="4787934"/>
          </a:xfrm>
        </p:grpSpPr>
        <p:cxnSp>
          <p:nvCxnSpPr>
            <p:cNvPr id="13" name="直接连接符 12"/>
            <p:cNvCxnSpPr/>
            <p:nvPr/>
          </p:nvCxnSpPr>
          <p:spPr>
            <a:xfrm rot="5400000">
              <a:off x="-1106527" y="3606801"/>
              <a:ext cx="478634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285852" y="1214422"/>
              <a:ext cx="678581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5680083" y="3607595"/>
              <a:ext cx="478475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285852" y="6000768"/>
              <a:ext cx="678581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285852" y="1857364"/>
              <a:ext cx="678581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285852" y="2643182"/>
              <a:ext cx="678581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1285852" y="3500438"/>
              <a:ext cx="678581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285852" y="4429132"/>
              <a:ext cx="678581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285852" y="5643578"/>
              <a:ext cx="6785817"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30025" y="3429000"/>
              <a:ext cx="442756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3144352" y="3429000"/>
              <a:ext cx="4427569"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2643016" y="1500174"/>
              <a:ext cx="5428653"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rot="5400000">
              <a:off x="2071335" y="3571877"/>
              <a:ext cx="41434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a:off x="4643597" y="3571083"/>
              <a:ext cx="414340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ln w="22225">
                  <a:solidFill>
                    <a:schemeClr val="accent2"/>
                  </a:solidFill>
                  <a:prstDash val="solid"/>
                </a:ln>
                <a:solidFill>
                  <a:schemeClr val="accent2">
                    <a:lumMod val="40000"/>
                    <a:lumOff val="60000"/>
                  </a:schemeClr>
                </a:solidFill>
                <a:effectLst/>
                <a:latin typeface="+mj-ea"/>
                <a:cs typeface="+mj-ea"/>
              </a:rPr>
              <a:t>X</a:t>
            </a:r>
            <a:r>
              <a:rPr lang="zh-CN" altLang="en-US" sz="3600" dirty="0">
                <a:ln w="22225">
                  <a:solidFill>
                    <a:schemeClr val="accent2"/>
                  </a:solidFill>
                  <a:prstDash val="solid"/>
                </a:ln>
                <a:solidFill>
                  <a:schemeClr val="accent2">
                    <a:lumMod val="40000"/>
                    <a:lumOff val="60000"/>
                  </a:schemeClr>
                </a:solidFill>
                <a:effectLst/>
                <a:latin typeface="+mj-ea"/>
                <a:cs typeface="+mj-ea"/>
              </a:rPr>
              <a:t>线防护用品的选择</a:t>
            </a:r>
            <a:endParaRPr lang="zh-CN" altLang="en-US" sz="3600" dirty="0">
              <a:ln w="22225">
                <a:solidFill>
                  <a:schemeClr val="accent2"/>
                </a:solidFill>
                <a:prstDash val="solid"/>
              </a:ln>
              <a:solidFill>
                <a:schemeClr val="accent2">
                  <a:lumMod val="40000"/>
                  <a:lumOff val="60000"/>
                </a:schemeClr>
              </a:solidFill>
              <a:effectLst/>
              <a:latin typeface="+mj-ea"/>
              <a:cs typeface="+mj-ea"/>
            </a:endParaRPr>
          </a:p>
        </p:txBody>
      </p:sp>
      <p:sp>
        <p:nvSpPr>
          <p:cNvPr id="4" name="文本占位符 3"/>
          <p:cNvSpPr>
            <a:spLocks noGrp="1"/>
          </p:cNvSpPr>
          <p:nvPr>
            <p:ph type="body" idx="1"/>
          </p:nvPr>
        </p:nvSpPr>
        <p:spPr/>
        <p:txBody>
          <a:bodyPr/>
          <a:p>
            <a:endParaRPr lang="zh-CN" altLang="en-US"/>
          </a:p>
        </p:txBody>
      </p:sp>
      <p:sp>
        <p:nvSpPr>
          <p:cNvPr id="3" name="内容占位符 2"/>
          <p:cNvSpPr>
            <a:spLocks noGrp="1"/>
          </p:cNvSpPr>
          <p:nvPr>
            <p:ph sz="half" idx="2"/>
          </p:nvPr>
        </p:nvSpPr>
        <p:spPr/>
        <p:txBody>
          <a:bodyPr>
            <a:noAutofit/>
          </a:bodyPr>
          <a:lstStyle/>
          <a:p>
            <a:pPr marL="0" indent="0">
              <a:buNone/>
            </a:pPr>
            <a:r>
              <a:rPr lang="zh-CN" altLang="en-US" sz="2400" dirty="0" smtClean="0"/>
              <a:t>  </a:t>
            </a:r>
            <a:endParaRPr lang="en-US" altLang="zh-CN" sz="2400" dirty="0" smtClean="0"/>
          </a:p>
          <a:p>
            <a:r>
              <a:rPr lang="en-US" altLang="zh-CN" sz="2400" dirty="0"/>
              <a:t> </a:t>
            </a:r>
            <a:r>
              <a:rPr lang="en-US" altLang="zh-CN" sz="2800" dirty="0" smtClean="0"/>
              <a:t> </a:t>
            </a:r>
            <a:r>
              <a:rPr lang="zh-CN" altLang="en-US" sz="3200" dirty="0" smtClean="0"/>
              <a:t>一般</a:t>
            </a:r>
            <a:r>
              <a:rPr lang="zh-CN" altLang="en-US" sz="3200" dirty="0"/>
              <a:t>铅防护服的防护当量为</a:t>
            </a:r>
            <a:r>
              <a:rPr lang="en-US" altLang="zh-CN" sz="3200" dirty="0"/>
              <a:t>0.25mmpb-0.5mmpb</a:t>
            </a:r>
            <a:endParaRPr lang="en-US" altLang="zh-CN" sz="3200" dirty="0"/>
          </a:p>
          <a:p>
            <a:r>
              <a:rPr lang="en-US" altLang="zh-CN" sz="3200" dirty="0"/>
              <a:t>0.25mmpb</a:t>
            </a:r>
            <a:r>
              <a:rPr lang="zh-CN" altLang="en-US" sz="3200" dirty="0"/>
              <a:t>当量的铅防护服比较适合口腔室及</a:t>
            </a:r>
            <a:r>
              <a:rPr lang="en-US" altLang="zh-CN" sz="3200" dirty="0"/>
              <a:t>X</a:t>
            </a:r>
            <a:r>
              <a:rPr lang="zh-CN" altLang="en-US" sz="3200" dirty="0"/>
              <a:t>光室这样射线剂量小的</a:t>
            </a:r>
            <a:endParaRPr lang="zh-CN" altLang="en-US" sz="3200" dirty="0"/>
          </a:p>
          <a:p>
            <a:r>
              <a:rPr lang="en-US" altLang="zh-CN" sz="3200" dirty="0"/>
              <a:t>0.5mmpb</a:t>
            </a:r>
            <a:r>
              <a:rPr lang="zh-CN" altLang="en-US" sz="3200" dirty="0"/>
              <a:t>当量的铅防护服比较适合</a:t>
            </a:r>
            <a:r>
              <a:rPr lang="en-US" altLang="zh-CN" sz="3200" dirty="0"/>
              <a:t>CT</a:t>
            </a:r>
            <a:r>
              <a:rPr lang="zh-CN" altLang="en-US" sz="3200" dirty="0"/>
              <a:t>室及一些射线的高剂量的环境使用</a:t>
            </a:r>
            <a:endParaRPr lang="zh-CN" altLang="en-US" sz="3200" dirty="0"/>
          </a:p>
          <a:p>
            <a:endParaRPr lang="zh-CN" altLang="en-US" sz="2800" dirty="0"/>
          </a:p>
          <a:p>
            <a:endParaRPr lang="zh-CN" altLang="en-US" sz="2400" b="1" dirty="0">
              <a:solidFill>
                <a:schemeClr val="tx1"/>
              </a:solidFill>
            </a:endParaRPr>
          </a:p>
        </p:txBody>
      </p:sp>
      <p:sp>
        <p:nvSpPr>
          <p:cNvPr id="5" name="文本占位符 4"/>
          <p:cNvSpPr>
            <a:spLocks noGrp="1"/>
          </p:cNvSpPr>
          <p:nvPr>
            <p:ph type="body" sz="quarter" idx="3"/>
          </p:nvPr>
        </p:nvSpPr>
        <p:spPr/>
        <p:txBody>
          <a:bodyPr/>
          <a:p>
            <a:endParaRPr lang="zh-CN" altLang="en-US"/>
          </a:p>
        </p:txBody>
      </p:sp>
      <p:sp>
        <p:nvSpPr>
          <p:cNvPr id="6" name="内容占位符 5"/>
          <p:cNvSpPr>
            <a:spLocks noGrp="1"/>
          </p:cNvSpPr>
          <p:nvPr>
            <p:ph sz="quarter" idx="4"/>
          </p:nvPr>
        </p:nvSpPr>
        <p:spPr/>
        <p:txBody>
          <a:bodyPr/>
          <a:p>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5"/>
          <p:cNvSpPr/>
          <p:nvPr/>
        </p:nvSpPr>
        <p:spPr>
          <a:xfrm>
            <a:off x="2096770" y="2921635"/>
            <a:ext cx="4949825" cy="706755"/>
          </a:xfrm>
          <a:prstGeom prst="rect">
            <a:avLst/>
          </a:prstGeom>
          <a:noFill/>
          <a:ln w="9525">
            <a:noFill/>
          </a:ln>
        </p:spPr>
        <p:txBody>
          <a:bodyPr wrap="square">
            <a:spAutoFit/>
          </a:bodyPr>
          <a:lstStyle/>
          <a:p>
            <a:pPr algn="ctr"/>
            <a:r>
              <a:rPr lang="zh-CN" altLang="en-US" sz="4000" b="1" dirty="0">
                <a:ln w="22225">
                  <a:solidFill>
                    <a:schemeClr val="accent2"/>
                  </a:solidFill>
                  <a:prstDash val="solid"/>
                </a:ln>
                <a:solidFill>
                  <a:schemeClr val="accent2">
                    <a:lumMod val="40000"/>
                    <a:lumOff val="60000"/>
                  </a:schemeClr>
                </a:solidFill>
                <a:effectLst/>
                <a:latin typeface="+mj-ea"/>
                <a:ea typeface="+mj-ea"/>
                <a:sym typeface="隶书" pitchFamily="49" charset="-122"/>
              </a:rPr>
              <a:t>放射防护用品的管理</a:t>
            </a:r>
            <a:endParaRPr lang="zh-CN" altLang="en-US" sz="4000" b="1" dirty="0">
              <a:ln w="22225">
                <a:solidFill>
                  <a:schemeClr val="accent2"/>
                </a:solidFill>
                <a:prstDash val="solid"/>
              </a:ln>
              <a:solidFill>
                <a:schemeClr val="accent2">
                  <a:lumMod val="40000"/>
                  <a:lumOff val="60000"/>
                </a:schemeClr>
              </a:solidFill>
              <a:effectLst/>
              <a:latin typeface="+mj-ea"/>
              <a:ea typeface="+mj-ea"/>
              <a:sym typeface="隶书"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64@(2R5_Q{A)B)]{`I%~D{W"/>
          <p:cNvPicPr>
            <a:picLocks noChangeAspect="1"/>
          </p:cNvPicPr>
          <p:nvPr/>
        </p:nvPicPr>
        <p:blipFill>
          <a:blip r:embed="rId1" cstate="print"/>
          <a:srcRect r="979" b="30861"/>
          <a:stretch>
            <a:fillRect/>
          </a:stretch>
        </p:blipFill>
        <p:spPr>
          <a:xfrm>
            <a:off x="459740" y="1981200"/>
            <a:ext cx="8224520" cy="4155440"/>
          </a:xfrm>
          <a:prstGeom prst="rect">
            <a:avLst/>
          </a:prstGeom>
        </p:spPr>
      </p:pic>
      <p:sp>
        <p:nvSpPr>
          <p:cNvPr id="3" name="文本框 2"/>
          <p:cNvSpPr txBox="1"/>
          <p:nvPr/>
        </p:nvSpPr>
        <p:spPr>
          <a:xfrm>
            <a:off x="1456055" y="1265555"/>
            <a:ext cx="5996305" cy="645160"/>
          </a:xfrm>
          <a:prstGeom prst="rect">
            <a:avLst/>
          </a:prstGeom>
          <a:noFill/>
        </p:spPr>
        <p:txBody>
          <a:bodyPr wrap="square" rtlCol="0">
            <a:spAutoFit/>
            <a:scene3d>
              <a:camera prst="orthographicFront"/>
              <a:lightRig rig="threePt" dir="t"/>
            </a:scene3d>
          </a:bodyPr>
          <a:lstStyle/>
          <a:p>
            <a:r>
              <a:rPr lang="zh-CN" altLang="en-US" sz="3600">
                <a:ln w="22225">
                  <a:solidFill>
                    <a:schemeClr val="accent2"/>
                  </a:solidFill>
                  <a:prstDash val="solid"/>
                </a:ln>
                <a:solidFill>
                  <a:schemeClr val="accent2">
                    <a:lumMod val="40000"/>
                    <a:lumOff val="60000"/>
                  </a:schemeClr>
                </a:solidFill>
                <a:effectLst/>
              </a:rPr>
              <a:t>建立放射防护用品清单档案</a:t>
            </a:r>
            <a:endParaRPr lang="zh-CN" altLang="en-US" sz="3600">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8]LBG[YUU{0)S04N`LFWS"/>
          <p:cNvPicPr>
            <a:picLocks noChangeAspect="1"/>
          </p:cNvPicPr>
          <p:nvPr/>
        </p:nvPicPr>
        <p:blipFill>
          <a:blip r:embed="rId1" cstate="print"/>
          <a:stretch>
            <a:fillRect/>
          </a:stretch>
        </p:blipFill>
        <p:spPr>
          <a:xfrm>
            <a:off x="292735" y="1367155"/>
            <a:ext cx="8558530" cy="49891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sz="3600">
                <a:ln w="22225">
                  <a:solidFill>
                    <a:schemeClr val="accent2"/>
                  </a:solidFill>
                  <a:prstDash val="solid"/>
                </a:ln>
                <a:solidFill>
                  <a:schemeClr val="accent2">
                    <a:lumMod val="40000"/>
                    <a:lumOff val="60000"/>
                  </a:schemeClr>
                </a:solidFill>
                <a:effectLst/>
              </a:rPr>
              <a:t>如何理解正当化</a:t>
            </a:r>
            <a:endParaRPr lang="zh-CN" altLang="en-US" sz="3600">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lstStyle/>
          <a:p>
            <a:r>
              <a:rPr lang="zh-CN" altLang="en-US"/>
              <a:t>利益大于辐射危害</a:t>
            </a:r>
            <a:endParaRPr lang="zh-CN" altLang="en-US"/>
          </a:p>
          <a:p>
            <a:r>
              <a:rPr lang="zh-CN" altLang="en-US"/>
              <a:t>避免不必要重复照射</a:t>
            </a:r>
            <a:endParaRPr lang="zh-CN" altLang="en-US"/>
          </a:p>
          <a:p>
            <a:r>
              <a:rPr lang="zh-CN" altLang="en-US"/>
              <a:t>儿童、孕妇、育龄妇女</a:t>
            </a:r>
            <a:endParaRPr lang="zh-CN" altLang="en-US"/>
          </a:p>
          <a:p>
            <a:r>
              <a:rPr lang="zh-CN" altLang="en-US"/>
              <a:t>群体检查</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sp>
        <p:nvSpPr>
          <p:cNvPr id="5" name="内容占位符 4"/>
          <p:cNvSpPr>
            <a:spLocks noGrp="1"/>
          </p:cNvSpPr>
          <p:nvPr>
            <p:ph sz="half" idx="2"/>
          </p:nvPr>
        </p:nvSpPr>
        <p:spPr/>
        <p:txBody>
          <a:bodyPr/>
          <a:p>
            <a:endParaRPr lang="zh-CN" altLang="en-US"/>
          </a:p>
        </p:txBody>
      </p:sp>
      <p:sp>
        <p:nvSpPr>
          <p:cNvPr id="6" name="文本占位符 5"/>
          <p:cNvSpPr>
            <a:spLocks noGrp="1"/>
          </p:cNvSpPr>
          <p:nvPr>
            <p:ph type="body" sz="quarter" idx="3"/>
          </p:nvPr>
        </p:nvSpPr>
        <p:spPr/>
        <p:txBody>
          <a:bodyPr/>
          <a:p>
            <a:endParaRPr lang="zh-CN" altLang="en-US"/>
          </a:p>
        </p:txBody>
      </p:sp>
      <p:sp>
        <p:nvSpPr>
          <p:cNvPr id="7" name="内容占位符 6"/>
          <p:cNvSpPr>
            <a:spLocks noGrp="1"/>
          </p:cNvSpPr>
          <p:nvPr>
            <p:ph sz="quarter" idx="4"/>
          </p:nvPr>
        </p:nvSpPr>
        <p:spPr/>
        <p:txBody>
          <a:bodyPr/>
          <a:p>
            <a:endParaRPr lang="zh-CN" altLang="en-US"/>
          </a:p>
        </p:txBody>
      </p:sp>
      <p:pic>
        <p:nvPicPr>
          <p:cNvPr id="4" name="图片 3" descr="411BFE458037316F2B40545F8015620F"/>
          <p:cNvPicPr>
            <a:picLocks noChangeAspect="1"/>
          </p:cNvPicPr>
          <p:nvPr/>
        </p:nvPicPr>
        <p:blipFill>
          <a:blip r:embed="rId1" cstate="print"/>
          <a:srcRect l="3466" t="10859" r="8479" b="14689"/>
          <a:stretch>
            <a:fillRect/>
          </a:stretch>
        </p:blipFill>
        <p:spPr>
          <a:xfrm>
            <a:off x="790575" y="1798320"/>
            <a:ext cx="7562850" cy="4796155"/>
          </a:xfrm>
          <a:prstGeom prst="rect">
            <a:avLst/>
          </a:prstGeom>
        </p:spPr>
      </p:pic>
      <p:sp>
        <p:nvSpPr>
          <p:cNvPr id="9" name="文本框 8"/>
          <p:cNvSpPr txBox="1"/>
          <p:nvPr/>
        </p:nvSpPr>
        <p:spPr>
          <a:xfrm>
            <a:off x="1611630" y="1153160"/>
            <a:ext cx="5920105" cy="645160"/>
          </a:xfrm>
          <a:prstGeom prst="rect">
            <a:avLst/>
          </a:prstGeom>
          <a:noFill/>
        </p:spPr>
        <p:txBody>
          <a:bodyPr wrap="square" rtlCol="0">
            <a:spAutoFit/>
          </a:bodyPr>
          <a:lstStyle/>
          <a:p>
            <a:r>
              <a:rPr lang="zh-CN" altLang="en-US" sz="3600">
                <a:ln w="22225">
                  <a:solidFill>
                    <a:schemeClr val="accent2"/>
                  </a:solidFill>
                  <a:prstDash val="solid"/>
                </a:ln>
                <a:solidFill>
                  <a:schemeClr val="accent2">
                    <a:lumMod val="40000"/>
                    <a:lumOff val="60000"/>
                  </a:schemeClr>
                </a:solidFill>
                <a:effectLst/>
              </a:rPr>
              <a:t>放射防护用品清单上墙</a:t>
            </a:r>
            <a:endParaRPr lang="zh-CN" altLang="en-US" sz="360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ln w="22225">
                  <a:solidFill>
                    <a:schemeClr val="accent2"/>
                  </a:solidFill>
                  <a:prstDash val="solid"/>
                </a:ln>
                <a:solidFill>
                  <a:schemeClr val="accent2">
                    <a:lumMod val="40000"/>
                    <a:lumOff val="60000"/>
                  </a:schemeClr>
                </a:solidFill>
                <a:effectLst/>
                <a:latin typeface="+mj-ea"/>
                <a:cs typeface="+mj-ea"/>
                <a:sym typeface="+mn-ea"/>
              </a:rPr>
              <a:t>X</a:t>
            </a:r>
            <a:r>
              <a:rPr lang="zh-CN" altLang="en-US" sz="3600" dirty="0">
                <a:ln w="22225">
                  <a:solidFill>
                    <a:schemeClr val="accent2"/>
                  </a:solidFill>
                  <a:prstDash val="solid"/>
                </a:ln>
                <a:solidFill>
                  <a:schemeClr val="accent2">
                    <a:lumMod val="40000"/>
                    <a:lumOff val="60000"/>
                  </a:schemeClr>
                </a:solidFill>
                <a:effectLst/>
                <a:latin typeface="+mj-ea"/>
                <a:cs typeface="+mj-ea"/>
                <a:sym typeface="+mn-ea"/>
              </a:rPr>
              <a:t>线防护用品的保养</a:t>
            </a:r>
            <a:endParaRPr lang="zh-CN" altLang="en-US" sz="3600" dirty="0">
              <a:ln w="22225">
                <a:solidFill>
                  <a:schemeClr val="accent2"/>
                </a:solidFill>
                <a:prstDash val="solid"/>
              </a:ln>
              <a:solidFill>
                <a:schemeClr val="accent2">
                  <a:lumMod val="40000"/>
                  <a:lumOff val="60000"/>
                </a:schemeClr>
              </a:solidFill>
              <a:effectLst/>
              <a:latin typeface="+mj-ea"/>
              <a:cs typeface="+mj-ea"/>
              <a:sym typeface="+mn-ea"/>
            </a:endParaRPr>
          </a:p>
        </p:txBody>
      </p:sp>
      <p:sp>
        <p:nvSpPr>
          <p:cNvPr id="3" name="内容占位符 2"/>
          <p:cNvSpPr>
            <a:spLocks noGrp="1"/>
          </p:cNvSpPr>
          <p:nvPr>
            <p:ph idx="1"/>
          </p:nvPr>
        </p:nvSpPr>
        <p:spPr/>
        <p:txBody>
          <a:bodyPr/>
          <a:lstStyle/>
          <a:p>
            <a:r>
              <a:rPr lang="zh-CN" altLang="en-US" dirty="0">
                <a:sym typeface="+mn-ea"/>
              </a:rPr>
              <a:t>铅防护服的使用寿命一般为</a:t>
            </a:r>
            <a:r>
              <a:rPr lang="en-US" altLang="zh-CN" dirty="0">
                <a:sym typeface="+mn-ea"/>
              </a:rPr>
              <a:t>5</a:t>
            </a:r>
            <a:r>
              <a:rPr lang="zh-CN" altLang="en-US" dirty="0">
                <a:sym typeface="+mn-ea"/>
              </a:rPr>
              <a:t>年</a:t>
            </a:r>
            <a:r>
              <a:rPr lang="en-US" altLang="zh-CN" dirty="0">
                <a:sym typeface="+mn-ea"/>
              </a:rPr>
              <a:t>,</a:t>
            </a:r>
            <a:r>
              <a:rPr lang="zh-CN" altLang="en-US" dirty="0">
                <a:sym typeface="+mn-ea"/>
              </a:rPr>
              <a:t>经检查并符合防护要求时可延至</a:t>
            </a:r>
            <a:r>
              <a:rPr lang="en-US" altLang="zh-CN" dirty="0">
                <a:sym typeface="+mn-ea"/>
              </a:rPr>
              <a:t>6</a:t>
            </a:r>
            <a:r>
              <a:rPr lang="zh-CN" altLang="en-US" dirty="0">
                <a:sym typeface="+mn-ea"/>
              </a:rPr>
              <a:t>年</a:t>
            </a:r>
            <a:endParaRPr lang="zh-CN" altLang="en-US" dirty="0">
              <a:sym typeface="+mn-ea"/>
            </a:endParaRPr>
          </a:p>
          <a:p>
            <a:r>
              <a:rPr lang="zh-CN" altLang="en-US" dirty="0">
                <a:sym typeface="+mn-ea"/>
              </a:rPr>
              <a:t>存放时一定要注意不能折叠</a:t>
            </a:r>
            <a:endParaRPr lang="zh-CN" altLang="en-US" dirty="0"/>
          </a:p>
          <a:p>
            <a:r>
              <a:rPr lang="zh-CN" altLang="en-US" dirty="0" smtClean="0">
                <a:sym typeface="+mn-ea"/>
              </a:rPr>
              <a:t>尽量挂起或者平放，</a:t>
            </a:r>
            <a:r>
              <a:rPr lang="zh-CN" altLang="en-US" dirty="0">
                <a:sym typeface="+mn-ea"/>
              </a:rPr>
              <a:t>最好是用专业的铅衣架子把它挂起来</a:t>
            </a:r>
            <a:endParaRPr lang="zh-CN" altLang="en-US" dirty="0" smtClean="0">
              <a:sym typeface="+mn-ea"/>
            </a:endParaRPr>
          </a:p>
          <a:p>
            <a:pPr marL="0" indent="0">
              <a:buNone/>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ounded Rectangle 13"/>
          <p:cNvSpPr/>
          <p:nvPr/>
        </p:nvSpPr>
        <p:spPr>
          <a:xfrm>
            <a:off x="695325" y="1519238"/>
            <a:ext cx="7907338" cy="4321175"/>
          </a:xfrm>
          <a:prstGeom prst="roundRect">
            <a:avLst>
              <a:gd name="adj" fmla="val 4250"/>
            </a:avLst>
          </a:prstGeom>
          <a:solidFill>
            <a:srgbClr val="F2F2F2"/>
          </a:solidFill>
          <a:ln w="9525">
            <a:noFill/>
          </a:ln>
        </p:spPr>
        <p:txBody>
          <a:bodyPr anchor="ctr"/>
          <a:lstStyle/>
          <a:p>
            <a:pPr algn="ctr"/>
            <a:endParaRPr lang="zh-CN" altLang="en-US" dirty="0">
              <a:solidFill>
                <a:srgbClr val="FFFFFF"/>
              </a:solidFill>
              <a:latin typeface="Calibri" panose="020F0502020204030204" charset="0"/>
            </a:endParaRPr>
          </a:p>
        </p:txBody>
      </p:sp>
      <p:sp>
        <p:nvSpPr>
          <p:cNvPr id="13315" name="矩形 13"/>
          <p:cNvSpPr/>
          <p:nvPr/>
        </p:nvSpPr>
        <p:spPr>
          <a:xfrm>
            <a:off x="541338" y="0"/>
            <a:ext cx="153987" cy="788988"/>
          </a:xfrm>
          <a:prstGeom prst="rect">
            <a:avLst/>
          </a:prstGeom>
          <a:solidFill>
            <a:srgbClr val="5489CE"/>
          </a:solidFill>
          <a:ln w="9525">
            <a:noFill/>
          </a:ln>
        </p:spPr>
        <p:txBody>
          <a:bodyPr anchor="ctr"/>
          <a:lstStyle/>
          <a:p>
            <a:pPr algn="ctr"/>
            <a:endParaRPr lang="zh-CN" altLang="en-US" dirty="0">
              <a:solidFill>
                <a:srgbClr val="FFFFFF"/>
              </a:solidFill>
              <a:latin typeface="Calibri" panose="020F0502020204030204" charset="0"/>
            </a:endParaRPr>
          </a:p>
        </p:txBody>
      </p:sp>
      <p:sp>
        <p:nvSpPr>
          <p:cNvPr id="14341" name="TextBox 4"/>
          <p:cNvSpPr txBox="1"/>
          <p:nvPr/>
        </p:nvSpPr>
        <p:spPr>
          <a:xfrm>
            <a:off x="811848" y="917575"/>
            <a:ext cx="5721350" cy="645160"/>
          </a:xfrm>
          <a:prstGeom prst="rect">
            <a:avLst/>
          </a:prstGeom>
          <a:noFill/>
          <a:ln w="9525">
            <a:noFill/>
          </a:ln>
        </p:spPr>
        <p:txBody>
          <a:bodyPr>
            <a:spAutoFit/>
          </a:bodyPr>
          <a:lstStyle/>
          <a:p>
            <a:r>
              <a:rPr lang="en-US" altLang="zh-CN" sz="3600" dirty="0">
                <a:ln w="22225">
                  <a:solidFill>
                    <a:schemeClr val="accent2"/>
                  </a:solidFill>
                  <a:prstDash val="solid"/>
                </a:ln>
                <a:solidFill>
                  <a:schemeClr val="accent2">
                    <a:lumMod val="40000"/>
                    <a:lumOff val="60000"/>
                  </a:schemeClr>
                </a:solidFill>
                <a:effectLst/>
                <a:latin typeface="+mj-ea"/>
                <a:ea typeface="+mj-ea"/>
                <a:cs typeface="+mj-ea"/>
              </a:rPr>
              <a:t>X</a:t>
            </a:r>
            <a:r>
              <a:rPr lang="zh-CN" altLang="en-US" sz="3600" dirty="0">
                <a:ln w="22225">
                  <a:solidFill>
                    <a:schemeClr val="accent2"/>
                  </a:solidFill>
                  <a:prstDash val="solid"/>
                </a:ln>
                <a:solidFill>
                  <a:schemeClr val="accent2">
                    <a:lumMod val="40000"/>
                    <a:lumOff val="60000"/>
                  </a:schemeClr>
                </a:solidFill>
                <a:effectLst/>
                <a:latin typeface="+mj-ea"/>
                <a:ea typeface="+mj-ea"/>
                <a:cs typeface="+mj-ea"/>
              </a:rPr>
              <a:t>射线防护服的清洁</a:t>
            </a:r>
            <a:endParaRPr lang="en-US" altLang="zh-CN" sz="3600" dirty="0">
              <a:ln w="22225">
                <a:solidFill>
                  <a:schemeClr val="accent2"/>
                </a:solidFill>
                <a:prstDash val="solid"/>
              </a:ln>
              <a:solidFill>
                <a:schemeClr val="accent2">
                  <a:lumMod val="40000"/>
                  <a:lumOff val="60000"/>
                </a:schemeClr>
              </a:solidFill>
              <a:effectLst/>
              <a:latin typeface="+mj-ea"/>
              <a:ea typeface="+mj-ea"/>
              <a:cs typeface="+mj-ea"/>
            </a:endParaRPr>
          </a:p>
        </p:txBody>
      </p:sp>
      <p:sp>
        <p:nvSpPr>
          <p:cNvPr id="14342" name="TextBox 9"/>
          <p:cNvSpPr txBox="1"/>
          <p:nvPr/>
        </p:nvSpPr>
        <p:spPr>
          <a:xfrm>
            <a:off x="971550" y="1905000"/>
            <a:ext cx="7373938" cy="3681730"/>
          </a:xfrm>
          <a:prstGeom prst="rect">
            <a:avLst/>
          </a:prstGeom>
          <a:solidFill>
            <a:schemeClr val="bg1"/>
          </a:solidFill>
          <a:ln w="9525">
            <a:noFill/>
          </a:ln>
        </p:spPr>
        <p:txBody>
          <a:bodyPr>
            <a:spAutoFit/>
          </a:bodyPr>
          <a:lstStyle/>
          <a:p>
            <a:pPr marL="285750" indent="-285750" algn="just">
              <a:lnSpc>
                <a:spcPts val="4000"/>
              </a:lnSpc>
              <a:buChar char="•"/>
            </a:pPr>
            <a:r>
              <a:rPr lang="zh-CN" altLang="en-US" sz="2400" dirty="0">
                <a:latin typeface="微软雅黑" panose="020B0503020204020204" charset="-122"/>
                <a:ea typeface="微软雅黑" panose="020B0503020204020204" charset="-122"/>
              </a:rPr>
              <a:t>使用后应及时用温水和中性洗涤液</a:t>
            </a:r>
            <a:r>
              <a:rPr lang="zh-CN" altLang="en-US" sz="2400" dirty="0">
                <a:solidFill>
                  <a:srgbClr val="FF0000"/>
                </a:solidFill>
                <a:latin typeface="微软雅黑" panose="020B0503020204020204" charset="-122"/>
                <a:ea typeface="微软雅黑" panose="020B0503020204020204" charset="-122"/>
              </a:rPr>
              <a:t>轻柔擦掉</a:t>
            </a:r>
            <a:r>
              <a:rPr lang="zh-CN" altLang="en-US" sz="2400" dirty="0">
                <a:latin typeface="微软雅黑" panose="020B0503020204020204" charset="-122"/>
                <a:ea typeface="微软雅黑" panose="020B0503020204020204" charset="-122"/>
              </a:rPr>
              <a:t>衣服表面的污渍</a:t>
            </a:r>
            <a:endParaRPr lang="zh-CN" altLang="en-US" sz="2400" dirty="0">
              <a:latin typeface="微软雅黑" panose="020B0503020204020204" charset="-122"/>
              <a:ea typeface="微软雅黑" panose="020B0503020204020204" charset="-122"/>
            </a:endParaRPr>
          </a:p>
          <a:p>
            <a:pPr marL="285750" indent="-285750" algn="just">
              <a:lnSpc>
                <a:spcPts val="4000"/>
              </a:lnSpc>
              <a:buChar char="•"/>
            </a:pPr>
            <a:r>
              <a:rPr lang="zh-CN" altLang="en-US" sz="2400" dirty="0">
                <a:solidFill>
                  <a:srgbClr val="FF0000"/>
                </a:solidFill>
                <a:latin typeface="微软雅黑" panose="020B0503020204020204" charset="-122"/>
                <a:ea typeface="微软雅黑" panose="020B0503020204020204" charset="-122"/>
              </a:rPr>
              <a:t>严禁</a:t>
            </a:r>
            <a:r>
              <a:rPr lang="zh-CN" altLang="en-US" sz="2400" dirty="0">
                <a:latin typeface="微软雅黑" panose="020B0503020204020204" charset="-122"/>
                <a:ea typeface="微软雅黑" panose="020B0503020204020204" charset="-122"/>
              </a:rPr>
              <a:t>使用含酒精、漂白剂、强酸强碱的洗涤剂清洁防护服。请在清洁前检查和测试清洗液成分，以免破坏防护服的内部材料 </a:t>
            </a:r>
            <a:endParaRPr lang="zh-CN" altLang="en-US" sz="2400" dirty="0">
              <a:latin typeface="微软雅黑" panose="020B0503020204020204" charset="-122"/>
              <a:ea typeface="微软雅黑" panose="020B0503020204020204" charset="-122"/>
            </a:endParaRPr>
          </a:p>
          <a:p>
            <a:pPr marL="285750" indent="-285750" algn="just">
              <a:lnSpc>
                <a:spcPts val="4000"/>
              </a:lnSpc>
              <a:buChar char="•"/>
            </a:pPr>
            <a:r>
              <a:rPr lang="zh-CN" altLang="en-US" sz="2400" dirty="0">
                <a:solidFill>
                  <a:srgbClr val="FF0000"/>
                </a:solidFill>
                <a:latin typeface="微软雅黑" panose="020B0503020204020204" charset="-122"/>
                <a:ea typeface="微软雅黑" panose="020B0503020204020204" charset="-122"/>
              </a:rPr>
              <a:t>严禁</a:t>
            </a:r>
            <a:r>
              <a:rPr lang="zh-CN" altLang="en-US" sz="2400" dirty="0">
                <a:latin typeface="微软雅黑" panose="020B0503020204020204" charset="-122"/>
                <a:ea typeface="微软雅黑" panose="020B0503020204020204" charset="-122"/>
              </a:rPr>
              <a:t>机洗或干洗防护服</a:t>
            </a:r>
            <a:endParaRPr lang="zh-CN" altLang="en-US" sz="2400" dirty="0">
              <a:latin typeface="微软雅黑" panose="020B0503020204020204" charset="-122"/>
              <a:ea typeface="微软雅黑" panose="020B0503020204020204" charset="-122"/>
            </a:endParaRPr>
          </a:p>
          <a:p>
            <a:pPr marL="285750" indent="-285750" algn="just">
              <a:lnSpc>
                <a:spcPts val="4000"/>
              </a:lnSpc>
              <a:buChar char="•"/>
            </a:pPr>
            <a:r>
              <a:rPr lang="zh-CN" altLang="en-US" sz="2400" dirty="0">
                <a:solidFill>
                  <a:srgbClr val="FF0000"/>
                </a:solidFill>
                <a:latin typeface="微软雅黑" panose="020B0503020204020204" charset="-122"/>
                <a:ea typeface="微软雅黑" panose="020B0503020204020204" charset="-122"/>
              </a:rPr>
              <a:t>不建议</a:t>
            </a:r>
            <a:r>
              <a:rPr lang="zh-CN" altLang="en-US" sz="2400" dirty="0">
                <a:latin typeface="微软雅黑" panose="020B0503020204020204" charset="-122"/>
                <a:ea typeface="微软雅黑" panose="020B0503020204020204" charset="-122"/>
              </a:rPr>
              <a:t>使用臭氧、紫外线方式消毒</a:t>
            </a:r>
            <a:endParaRPr lang="zh-CN" altLang="en-US" sz="2400"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circle(in)">
                                      <p:cBhvr>
                                        <p:cTn id="7" dur="2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fade">
                                      <p:cBhvr>
                                        <p:cTn id="12" dur="1000"/>
                                        <p:tgtEl>
                                          <p:spTgt spid="14342"/>
                                        </p:tgtEl>
                                      </p:cBhvr>
                                    </p:animEffect>
                                    <p:anim calcmode="lin" valueType="num">
                                      <p:cBhvr>
                                        <p:cTn id="13" dur="1000" fill="hold"/>
                                        <p:tgtEl>
                                          <p:spTgt spid="14342"/>
                                        </p:tgtEl>
                                        <p:attrNameLst>
                                          <p:attrName>ppt_x</p:attrName>
                                        </p:attrNameLst>
                                      </p:cBhvr>
                                      <p:tavLst>
                                        <p:tav tm="0">
                                          <p:val>
                                            <p:strVal val="#ppt_x"/>
                                          </p:val>
                                        </p:tav>
                                        <p:tav tm="100000">
                                          <p:val>
                                            <p:strVal val="#ppt_x"/>
                                          </p:val>
                                        </p:tav>
                                      </p:tavLst>
                                    </p:anim>
                                    <p:anim calcmode="lin" valueType="num">
                                      <p:cBhvr>
                                        <p:cTn id="14" dur="1000" fill="hold"/>
                                        <p:tgtEl>
                                          <p:spTgt spid="143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a:ln w="22225">
                  <a:solidFill>
                    <a:schemeClr val="accent2"/>
                  </a:solidFill>
                  <a:prstDash val="solid"/>
                </a:ln>
                <a:solidFill>
                  <a:schemeClr val="accent2">
                    <a:lumMod val="40000"/>
                    <a:lumOff val="60000"/>
                  </a:schemeClr>
                </a:solidFill>
                <a:effectLst/>
                <a:latin typeface="+mj-ea"/>
                <a:cs typeface="+mj-ea"/>
              </a:rPr>
              <a:t>X</a:t>
            </a:r>
            <a:r>
              <a:rPr lang="zh-CN" altLang="en-US" sz="3600" dirty="0">
                <a:ln w="22225">
                  <a:solidFill>
                    <a:schemeClr val="accent2"/>
                  </a:solidFill>
                  <a:prstDash val="solid"/>
                </a:ln>
                <a:solidFill>
                  <a:schemeClr val="accent2">
                    <a:lumMod val="40000"/>
                    <a:lumOff val="60000"/>
                  </a:schemeClr>
                </a:solidFill>
                <a:effectLst/>
                <a:latin typeface="+mj-ea"/>
                <a:cs typeface="+mj-ea"/>
              </a:rPr>
              <a:t>线防护用品的检测</a:t>
            </a:r>
            <a:endParaRPr lang="zh-CN" altLang="en-US" sz="3600" dirty="0">
              <a:ln w="22225">
                <a:solidFill>
                  <a:schemeClr val="accent2"/>
                </a:solidFill>
                <a:prstDash val="solid"/>
              </a:ln>
              <a:solidFill>
                <a:schemeClr val="accent2">
                  <a:lumMod val="40000"/>
                  <a:lumOff val="60000"/>
                </a:schemeClr>
              </a:solidFill>
              <a:effectLst/>
              <a:latin typeface="+mj-ea"/>
              <a:cs typeface="+mj-ea"/>
            </a:endParaRPr>
          </a:p>
        </p:txBody>
      </p:sp>
      <p:sp>
        <p:nvSpPr>
          <p:cNvPr id="3" name="文本占位符 2"/>
          <p:cNvSpPr>
            <a:spLocks noGrp="1"/>
          </p:cNvSpPr>
          <p:nvPr>
            <p:ph type="body" idx="1"/>
          </p:nvPr>
        </p:nvSpPr>
        <p:spPr/>
        <p:txBody>
          <a:bodyPr/>
          <a:p>
            <a:endParaRPr lang="zh-CN" altLang="en-US"/>
          </a:p>
        </p:txBody>
      </p:sp>
      <p:pic>
        <p:nvPicPr>
          <p:cNvPr id="9" name="内容占位符 8"/>
          <p:cNvPicPr>
            <a:picLocks noGrp="1" noChangeAspect="1"/>
          </p:cNvPicPr>
          <p:nvPr>
            <p:ph sz="half" idx="2"/>
          </p:nvPr>
        </p:nvPicPr>
        <p:blipFill>
          <a:blip r:embed="rId1" cstate="email">
            <a:extLst>
              <a:ext uri="{28A0092B-C50C-407E-A947-70E740481C1C}">
                <a14:useLocalDpi xmlns:a14="http://schemas.microsoft.com/office/drawing/2010/main" val="0"/>
              </a:ext>
            </a:extLst>
          </a:blip>
          <a:stretch>
            <a:fillRect/>
          </a:stretch>
        </p:blipFill>
        <p:spPr>
          <a:xfrm>
            <a:off x="1007110" y="2260600"/>
            <a:ext cx="2905125" cy="3581400"/>
          </a:xfrm>
        </p:spPr>
      </p:pic>
      <p:sp>
        <p:nvSpPr>
          <p:cNvPr id="4" name="文本占位符 3"/>
          <p:cNvSpPr>
            <a:spLocks noGrp="1"/>
          </p:cNvSpPr>
          <p:nvPr>
            <p:ph type="body" sz="quarter" idx="3"/>
          </p:nvPr>
        </p:nvSpPr>
        <p:spPr/>
        <p:txBody>
          <a:bodyPr/>
          <a:p>
            <a:endParaRPr lang="zh-CN" altLang="en-US"/>
          </a:p>
        </p:txBody>
      </p:sp>
      <p:sp>
        <p:nvSpPr>
          <p:cNvPr id="6" name="内容占位符 5"/>
          <p:cNvSpPr>
            <a:spLocks noGrp="1"/>
          </p:cNvSpPr>
          <p:nvPr>
            <p:ph sz="quarter" idx="4"/>
          </p:nvPr>
        </p:nvSpPr>
        <p:spPr/>
        <p:txBody>
          <a:bodyPr/>
          <a:lstStyle/>
          <a:p>
            <a:pPr marL="0" indent="0">
              <a:buNone/>
            </a:pPr>
            <a:r>
              <a:rPr lang="zh-CN" altLang="en-US" dirty="0" smtClean="0"/>
              <a:t>定期检测：</a:t>
            </a:r>
            <a:endParaRPr lang="en-US" altLang="zh-CN" dirty="0" smtClean="0"/>
          </a:p>
          <a:p>
            <a:pPr marL="0" indent="0">
              <a:buNone/>
            </a:pPr>
            <a:r>
              <a:rPr lang="en-US" altLang="zh-CN" dirty="0"/>
              <a:t> </a:t>
            </a:r>
            <a:r>
              <a:rPr lang="en-US" altLang="zh-CN" dirty="0" smtClean="0"/>
              <a:t>     </a:t>
            </a:r>
            <a:r>
              <a:rPr lang="zh-CN" altLang="en-US" dirty="0" smtClean="0"/>
              <a:t>每年检测</a:t>
            </a:r>
            <a:r>
              <a:rPr lang="zh-CN" altLang="en-US" dirty="0" smtClean="0">
                <a:solidFill>
                  <a:srgbClr val="FF0000"/>
                </a:solidFill>
              </a:rPr>
              <a:t>两次</a:t>
            </a:r>
            <a:r>
              <a:rPr lang="zh-CN" altLang="en-US" dirty="0" smtClean="0"/>
              <a:t>（</a:t>
            </a:r>
            <a:r>
              <a:rPr lang="en-US" altLang="zh-CN">
                <a:sym typeface="+mn-ea"/>
              </a:rPr>
              <a:t>GBZ 176-2006</a:t>
            </a:r>
            <a:endParaRPr lang="en-US" altLang="zh-CN"/>
          </a:p>
          <a:p>
            <a:pPr marL="0" indent="0">
              <a:buNone/>
            </a:pPr>
            <a:r>
              <a:rPr lang="en-US" altLang="zh-CN" dirty="0" smtClean="0"/>
              <a:t>13.2</a:t>
            </a:r>
            <a:r>
              <a:rPr lang="zh-CN" altLang="en-US" dirty="0" smtClean="0"/>
              <a:t>）：防止老化、断裂及损伤</a:t>
            </a:r>
            <a:endParaRPr lang="zh-CN" altLang="en-US" dirty="0" smtClean="0"/>
          </a:p>
          <a:p>
            <a:pPr marL="0" indent="0">
              <a:buNone/>
            </a:pPr>
            <a:r>
              <a:rPr lang="en-US" altLang="zh-CN" dirty="0" smtClean="0"/>
              <a:t>GB/T 3512  GB/T529  GB/T528</a:t>
            </a:r>
            <a:endParaRPr lang="en-US" altLang="zh-CN" dirty="0" smtClean="0"/>
          </a:p>
          <a:p>
            <a:pPr marL="0" indent="0">
              <a:buNone/>
            </a:pPr>
            <a:endParaRPr lang="en-US" altLang="zh-CN" sz="2000" dirty="0" smtClean="0"/>
          </a:p>
          <a:p>
            <a:pPr marL="0" indent="0">
              <a:buNone/>
            </a:pPr>
            <a:endParaRPr lang="en-US"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ounded Rectangle 13"/>
          <p:cNvSpPr/>
          <p:nvPr/>
        </p:nvSpPr>
        <p:spPr>
          <a:xfrm>
            <a:off x="695325" y="1906588"/>
            <a:ext cx="7907338" cy="4321175"/>
          </a:xfrm>
          <a:prstGeom prst="roundRect">
            <a:avLst>
              <a:gd name="adj" fmla="val 4250"/>
            </a:avLst>
          </a:prstGeom>
          <a:solidFill>
            <a:srgbClr val="F2F2F2"/>
          </a:solidFill>
          <a:ln w="9525">
            <a:noFill/>
          </a:ln>
        </p:spPr>
        <p:txBody>
          <a:bodyPr anchor="ctr"/>
          <a:lstStyle/>
          <a:p>
            <a:pPr algn="ctr"/>
            <a:endParaRPr lang="zh-CN" altLang="en-US" dirty="0">
              <a:solidFill>
                <a:srgbClr val="FFFFFF"/>
              </a:solidFill>
              <a:latin typeface="Calibri" panose="020F0502020204030204" charset="0"/>
            </a:endParaRPr>
          </a:p>
        </p:txBody>
      </p:sp>
      <p:sp>
        <p:nvSpPr>
          <p:cNvPr id="16387" name="矩形 13"/>
          <p:cNvSpPr/>
          <p:nvPr/>
        </p:nvSpPr>
        <p:spPr>
          <a:xfrm>
            <a:off x="541338" y="0"/>
            <a:ext cx="153987" cy="788988"/>
          </a:xfrm>
          <a:prstGeom prst="rect">
            <a:avLst/>
          </a:prstGeom>
          <a:solidFill>
            <a:srgbClr val="5489CE"/>
          </a:solidFill>
          <a:ln w="9525">
            <a:noFill/>
          </a:ln>
        </p:spPr>
        <p:txBody>
          <a:bodyPr anchor="ctr"/>
          <a:lstStyle/>
          <a:p>
            <a:pPr algn="ctr"/>
            <a:endParaRPr lang="zh-CN" altLang="en-US" dirty="0">
              <a:solidFill>
                <a:srgbClr val="FFFFFF"/>
              </a:solidFill>
              <a:latin typeface="Calibri" panose="020F0502020204030204" charset="0"/>
            </a:endParaRPr>
          </a:p>
        </p:txBody>
      </p:sp>
      <p:sp>
        <p:nvSpPr>
          <p:cNvPr id="17413" name="TextBox 4"/>
          <p:cNvSpPr txBox="1"/>
          <p:nvPr/>
        </p:nvSpPr>
        <p:spPr>
          <a:xfrm>
            <a:off x="971233" y="1054735"/>
            <a:ext cx="5721350" cy="645160"/>
          </a:xfrm>
          <a:prstGeom prst="rect">
            <a:avLst/>
          </a:prstGeom>
          <a:noFill/>
          <a:ln w="9525">
            <a:noFill/>
          </a:ln>
        </p:spPr>
        <p:txBody>
          <a:bodyPr>
            <a:spAutoFit/>
          </a:bodyPr>
          <a:lstStyle/>
          <a:p>
            <a:r>
              <a:rPr lang="en-US" altLang="zh-CN" sz="3600" dirty="0">
                <a:ln w="22225">
                  <a:solidFill>
                    <a:schemeClr val="accent2"/>
                  </a:solidFill>
                  <a:prstDash val="solid"/>
                </a:ln>
                <a:solidFill>
                  <a:schemeClr val="accent2">
                    <a:lumMod val="40000"/>
                    <a:lumOff val="60000"/>
                  </a:schemeClr>
                </a:solidFill>
                <a:effectLst/>
                <a:latin typeface="+mj-ea"/>
                <a:ea typeface="+mj-ea"/>
                <a:cs typeface="+mj-ea"/>
              </a:rPr>
              <a:t>X</a:t>
            </a:r>
            <a:r>
              <a:rPr lang="zh-CN" altLang="en-US" sz="3600" dirty="0">
                <a:ln w="22225">
                  <a:solidFill>
                    <a:schemeClr val="accent2"/>
                  </a:solidFill>
                  <a:prstDash val="solid"/>
                </a:ln>
                <a:solidFill>
                  <a:schemeClr val="accent2">
                    <a:lumMod val="40000"/>
                    <a:lumOff val="60000"/>
                  </a:schemeClr>
                </a:solidFill>
                <a:effectLst/>
                <a:latin typeface="+mj-ea"/>
                <a:ea typeface="+mj-ea"/>
                <a:cs typeface="+mj-ea"/>
              </a:rPr>
              <a:t>射线防护服的定期检查</a:t>
            </a:r>
            <a:endParaRPr lang="zh-CN" altLang="en-US" sz="3600" dirty="0">
              <a:ln w="22225">
                <a:solidFill>
                  <a:schemeClr val="accent2"/>
                </a:solidFill>
                <a:prstDash val="solid"/>
              </a:ln>
              <a:solidFill>
                <a:schemeClr val="accent2">
                  <a:lumMod val="40000"/>
                  <a:lumOff val="60000"/>
                </a:schemeClr>
              </a:solidFill>
              <a:effectLst/>
              <a:latin typeface="+mj-ea"/>
              <a:ea typeface="+mj-ea"/>
              <a:cs typeface="+mj-ea"/>
            </a:endParaRPr>
          </a:p>
        </p:txBody>
      </p:sp>
      <p:sp>
        <p:nvSpPr>
          <p:cNvPr id="17414" name="TextBox 9"/>
          <p:cNvSpPr txBox="1"/>
          <p:nvPr/>
        </p:nvSpPr>
        <p:spPr>
          <a:xfrm>
            <a:off x="971550" y="2274888"/>
            <a:ext cx="7377113" cy="3553460"/>
          </a:xfrm>
          <a:prstGeom prst="rect">
            <a:avLst/>
          </a:prstGeom>
          <a:solidFill>
            <a:schemeClr val="bg1"/>
          </a:solidFill>
          <a:ln w="9525">
            <a:noFill/>
          </a:ln>
        </p:spPr>
        <p:txBody>
          <a:bodyPr wrap="square">
            <a:spAutoFit/>
          </a:bodyPr>
          <a:lstStyle/>
          <a:p>
            <a:pPr algn="just">
              <a:lnSpc>
                <a:spcPts val="3000"/>
              </a:lnSpc>
            </a:pPr>
            <a:r>
              <a:rPr lang="zh-CN" altLang="en-US" dirty="0">
                <a:latin typeface="微软雅黑" panose="020B0503020204020204" charset="-122"/>
                <a:ea typeface="微软雅黑" panose="020B0503020204020204" charset="-122"/>
              </a:rPr>
              <a:t>        </a:t>
            </a:r>
            <a:r>
              <a:rPr lang="zh-CN" altLang="en-US" sz="2000" dirty="0">
                <a:latin typeface="宋体" panose="02010600030101010101" pitchFamily="2" charset="-122"/>
                <a:cs typeface="宋体" panose="02010600030101010101" pitchFamily="2" charset="-122"/>
              </a:rPr>
              <a:t>第一步：</a:t>
            </a:r>
            <a:r>
              <a:rPr lang="zh-CN" altLang="en-US" sz="2000" dirty="0">
                <a:solidFill>
                  <a:srgbClr val="FF0000"/>
                </a:solidFill>
                <a:latin typeface="宋体" panose="02010600030101010101" pitchFamily="2" charset="-122"/>
                <a:cs typeface="宋体" panose="02010600030101010101" pitchFamily="2" charset="-122"/>
              </a:rPr>
              <a:t>对外观进行目视检查。</a:t>
            </a:r>
            <a:r>
              <a:rPr lang="zh-CN" altLang="en-US" sz="2000" dirty="0">
                <a:latin typeface="宋体" panose="02010600030101010101" pitchFamily="2" charset="-122"/>
                <a:cs typeface="宋体" panose="02010600030101010101" pitchFamily="2" charset="-122"/>
              </a:rPr>
              <a:t>把防护服平铺在桌面上，查看防护服主体是否有外观破损，如裂口、空洞、折痕等。同时，查看腰带、卡扣等部位是否有损坏</a:t>
            </a:r>
            <a:endParaRPr lang="zh-CN" altLang="en-US" sz="2000" dirty="0">
              <a:latin typeface="宋体" panose="02010600030101010101" pitchFamily="2" charset="-122"/>
              <a:cs typeface="宋体" panose="02010600030101010101" pitchFamily="2" charset="-122"/>
            </a:endParaRPr>
          </a:p>
          <a:p>
            <a:pPr algn="just">
              <a:lnSpc>
                <a:spcPts val="3000"/>
              </a:lnSpc>
            </a:pPr>
            <a:r>
              <a:rPr lang="zh-CN" altLang="en-US" sz="2000" dirty="0">
                <a:latin typeface="宋体" panose="02010600030101010101" pitchFamily="2" charset="-122"/>
                <a:cs typeface="宋体" panose="02010600030101010101" pitchFamily="2" charset="-122"/>
              </a:rPr>
              <a:t>    第二步：</a:t>
            </a:r>
            <a:r>
              <a:rPr lang="zh-CN" altLang="en-US" sz="2000" dirty="0">
                <a:solidFill>
                  <a:srgbClr val="FF0000"/>
                </a:solidFill>
                <a:latin typeface="宋体" panose="02010600030101010101" pitchFamily="2" charset="-122"/>
                <a:cs typeface="宋体" panose="02010600030101010101" pitchFamily="2" charset="-122"/>
              </a:rPr>
              <a:t>用手触摸检查防护服。</a:t>
            </a:r>
            <a:r>
              <a:rPr lang="zh-CN" altLang="en-US" sz="2000" dirty="0">
                <a:latin typeface="宋体" panose="02010600030101010101" pitchFamily="2" charset="-122"/>
                <a:cs typeface="宋体" panose="02010600030101010101" pitchFamily="2" charset="-122"/>
              </a:rPr>
              <a:t>用手摸的方式查看是否有鼓起、裂缝或接缝处和内层分离等异常现象。如果在完成这两个步骤后，没有发现问题，说明防护服的状况良好，可以继续使用</a:t>
            </a:r>
            <a:endParaRPr lang="en-US" altLang="zh-CN" sz="2000" dirty="0">
              <a:latin typeface="宋体" panose="02010600030101010101" pitchFamily="2" charset="-122"/>
              <a:cs typeface="宋体" panose="02010600030101010101" pitchFamily="2" charset="-122"/>
            </a:endParaRPr>
          </a:p>
          <a:p>
            <a:pPr algn="just">
              <a:lnSpc>
                <a:spcPts val="3000"/>
              </a:lnSpc>
            </a:pPr>
            <a:r>
              <a:rPr lang="zh-CN" altLang="en-US" sz="2000" dirty="0">
                <a:latin typeface="宋体" panose="02010600030101010101" pitchFamily="2" charset="-122"/>
                <a:cs typeface="宋体" panose="02010600030101010101" pitchFamily="2" charset="-122"/>
              </a:rPr>
              <a:t>     第三步：如发现防护服内层有突起、裂缝等问题，可以在射线透照装置（如：数字胃肠机）下，</a:t>
            </a:r>
            <a:r>
              <a:rPr lang="zh-CN" altLang="en-US" sz="2000" dirty="0">
                <a:solidFill>
                  <a:srgbClr val="FF0000"/>
                </a:solidFill>
                <a:latin typeface="宋体" panose="02010600030101010101" pitchFamily="2" charset="-122"/>
                <a:cs typeface="宋体" panose="02010600030101010101" pitchFamily="2" charset="-122"/>
              </a:rPr>
              <a:t>对防护服进行快速透视检查</a:t>
            </a:r>
            <a:endParaRPr lang="zh-CN" altLang="en-US" sz="2000"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arn(outHorizontal)">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 calcmode="lin" valueType="num">
                                      <p:cBhvr>
                                        <p:cTn id="12" dur="500" fill="hold"/>
                                        <p:tgtEl>
                                          <p:spTgt spid="17414"/>
                                        </p:tgtEl>
                                        <p:attrNameLst>
                                          <p:attrName>ppt_w</p:attrName>
                                        </p:attrNameLst>
                                      </p:cBhvr>
                                      <p:tavLst>
                                        <p:tav tm="0">
                                          <p:val>
                                            <p:fltVal val="0"/>
                                          </p:val>
                                        </p:tav>
                                        <p:tav tm="100000">
                                          <p:val>
                                            <p:strVal val="#ppt_w"/>
                                          </p:val>
                                        </p:tav>
                                      </p:tavLst>
                                    </p:anim>
                                    <p:anim calcmode="lin" valueType="num">
                                      <p:cBhvr>
                                        <p:cTn id="13" dur="500" fill="hold"/>
                                        <p:tgtEl>
                                          <p:spTgt spid="17414"/>
                                        </p:tgtEl>
                                        <p:attrNameLst>
                                          <p:attrName>ppt_h</p:attrName>
                                        </p:attrNameLst>
                                      </p:cBhvr>
                                      <p:tavLst>
                                        <p:tav tm="0">
                                          <p:val>
                                            <p:fltVal val="0"/>
                                          </p:val>
                                        </p:tav>
                                        <p:tav tm="100000">
                                          <p:val>
                                            <p:strVal val="#ppt_h"/>
                                          </p:val>
                                        </p:tav>
                                      </p:tavLst>
                                    </p:anim>
                                    <p:animEffect transition="in" filter="fade">
                                      <p:cBhvr>
                                        <p:cTn id="14" dur="500"/>
                                        <p:tgtEl>
                                          <p:spTgt spid="17414"/>
                                        </p:tgtEl>
                                      </p:cBhvr>
                                    </p:animEffect>
                                    <p:anim calcmode="lin" valueType="num">
                                      <p:cBhvr>
                                        <p:cTn id="15" dur="500" fill="hold"/>
                                        <p:tgtEl>
                                          <p:spTgt spid="17414"/>
                                        </p:tgtEl>
                                        <p:attrNameLst>
                                          <p:attrName>ppt_x</p:attrName>
                                        </p:attrNameLst>
                                      </p:cBhvr>
                                      <p:tavLst>
                                        <p:tav tm="0">
                                          <p:val>
                                            <p:fltVal val="0.5"/>
                                          </p:val>
                                        </p:tav>
                                        <p:tav tm="100000">
                                          <p:val>
                                            <p:strVal val="#ppt_x"/>
                                          </p:val>
                                        </p:tav>
                                      </p:tavLst>
                                    </p:anim>
                                    <p:anim calcmode="lin" valueType="num">
                                      <p:cBhvr>
                                        <p:cTn id="16" dur="500" fill="hold"/>
                                        <p:tgtEl>
                                          <p:spTgt spid="174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27860" y="3244850"/>
            <a:ext cx="5288280" cy="706755"/>
          </a:xfrm>
          <a:prstGeom prst="rect">
            <a:avLst/>
          </a:prstGeom>
          <a:noFill/>
        </p:spPr>
        <p:txBody>
          <a:bodyPr wrap="none" rtlCol="0" anchor="t">
            <a:spAutoFit/>
          </a:bodyPr>
          <a:lstStyle/>
          <a:p>
            <a:pPr algn="ctr"/>
            <a:r>
              <a:rPr lang="zh-CN" altLang="en-US" sz="4000" b="1" dirty="0">
                <a:ln w="22225">
                  <a:solidFill>
                    <a:schemeClr val="accent2"/>
                  </a:solidFill>
                  <a:prstDash val="solid"/>
                </a:ln>
                <a:solidFill>
                  <a:schemeClr val="accent2">
                    <a:lumMod val="40000"/>
                    <a:lumOff val="60000"/>
                  </a:schemeClr>
                </a:solidFill>
                <a:effectLst/>
                <a:latin typeface="+mj-ea"/>
                <a:ea typeface="+mj-ea"/>
                <a:sym typeface="隶书" pitchFamily="49" charset="-122"/>
              </a:rPr>
              <a:t>放射防护用品正确使用</a:t>
            </a:r>
            <a:endParaRPr lang="zh-CN" altLang="en-US" sz="4000" b="1" dirty="0">
              <a:ln w="22225">
                <a:solidFill>
                  <a:schemeClr val="accent2"/>
                </a:solidFill>
                <a:prstDash val="solid"/>
              </a:ln>
              <a:solidFill>
                <a:schemeClr val="accent2">
                  <a:lumMod val="40000"/>
                  <a:lumOff val="60000"/>
                </a:schemeClr>
              </a:solidFill>
              <a:effectLst/>
              <a:latin typeface="+mj-ea"/>
              <a:ea typeface="+mj-ea"/>
              <a:sym typeface="隶书" pitchFamily="49"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18"/>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467360" y="762000"/>
            <a:ext cx="8209280" cy="582358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txBox="1">
            <a:spLocks noGrp="1"/>
          </p:cNvSpPr>
          <p:nvPr/>
        </p:nvSpPr>
        <p:spPr bwMode="auto">
          <a:xfrm>
            <a:off x="6580188" y="6313488"/>
            <a:ext cx="1905000" cy="457200"/>
          </a:xfrm>
          <a:prstGeom prst="rect">
            <a:avLst/>
          </a:prstGeom>
          <a:noFill/>
          <a:ln>
            <a:miter lim="800000"/>
          </a:ln>
        </p:spPr>
        <p:txBody>
          <a:bodyPr anchor="b"/>
          <a:lstStyle/>
          <a:p>
            <a:pPr algn="r" eaLnBrk="1" hangingPunct="1">
              <a:lnSpc>
                <a:spcPct val="100000"/>
              </a:lnSpc>
            </a:pPr>
            <a:fld id="{9A0DB2DC-4C9A-4742-B13C-FB6460FD3503}" type="slidenum">
              <a:rPr lang="zh-CN" altLang="en-US" sz="1400" b="0" dirty="0">
                <a:latin typeface="Arial" panose="020B0604020202020204" pitchFamily="34" charset="0"/>
                <a:ea typeface="宋体" panose="02010600030101010101" pitchFamily="2" charset="-122"/>
              </a:rPr>
            </a:fld>
            <a:endParaRPr lang="zh-CN" altLang="en-US" sz="1400" b="0" dirty="0">
              <a:latin typeface="Arial" panose="020B0604020202020204" pitchFamily="34" charset="0"/>
              <a:ea typeface="宋体" panose="02010600030101010101" pitchFamily="2" charset="-122"/>
            </a:endParaRPr>
          </a:p>
        </p:txBody>
      </p:sp>
      <p:sp>
        <p:nvSpPr>
          <p:cNvPr id="4" name="日期占位符 3"/>
          <p:cNvSpPr txBox="1">
            <a:spLocks noGrp="1"/>
          </p:cNvSpPr>
          <p:nvPr/>
        </p:nvSpPr>
        <p:spPr bwMode="auto">
          <a:xfrm>
            <a:off x="712788" y="6313488"/>
            <a:ext cx="1905000" cy="457200"/>
          </a:xfrm>
          <a:prstGeom prst="rect">
            <a:avLst/>
          </a:prstGeom>
          <a:noFill/>
          <a:ln>
            <a:miter lim="800000"/>
          </a:ln>
        </p:spPr>
        <p:txBody>
          <a:bodyPr anchor="b"/>
          <a:lstStyle/>
          <a:p>
            <a:pPr marR="0" defTabSz="914400" eaLnBrk="1" hangingPunct="1">
              <a:lnSpc>
                <a:spcPct val="100000"/>
              </a:lnSpc>
              <a:buClrTx/>
              <a:buSzTx/>
              <a:buFontTx/>
              <a:buNone/>
              <a:defRPr/>
            </a:pPr>
            <a:fld id="{7E8C2FC5-B222-4BA4-B593-AD870F3EA9C4}" type="datetime1">
              <a:rPr kumimoji="0" lang="zh-CN" altLang="en-US" sz="1400" b="0" kern="1200" cap="none" spc="0" normalizeH="0" baseline="0" noProof="0">
                <a:latin typeface="+mn-lt"/>
                <a:ea typeface="宋体" panose="02010600030101010101" pitchFamily="2" charset="-122"/>
                <a:cs typeface="+mn-cs"/>
              </a:rPr>
            </a:fld>
            <a:endParaRPr kumimoji="0" lang="en-US" altLang="zh-CN" sz="1400" b="0" kern="1200" cap="none" spc="0" normalizeH="0" baseline="0" noProof="0" dirty="0">
              <a:latin typeface="+mn-lt"/>
              <a:ea typeface="宋体" panose="02010600030101010101" pitchFamily="2" charset="-122"/>
              <a:cs typeface="+mn-cs"/>
            </a:endParaRPr>
          </a:p>
        </p:txBody>
      </p:sp>
      <p:sp>
        <p:nvSpPr>
          <p:cNvPr id="18436" name="TextBox 6"/>
          <p:cNvSpPr txBox="1"/>
          <p:nvPr/>
        </p:nvSpPr>
        <p:spPr>
          <a:xfrm>
            <a:off x="713105" y="2073275"/>
            <a:ext cx="7834630" cy="3215005"/>
          </a:xfrm>
          <a:prstGeom prst="rect">
            <a:avLst/>
          </a:prstGeom>
          <a:noFill/>
          <a:ln w="9525">
            <a:noFill/>
          </a:ln>
        </p:spPr>
        <p:txBody>
          <a:bodyPr wrap="square">
            <a:spAutoFit/>
          </a:bodyPr>
          <a:lstStyle/>
          <a:p>
            <a:pPr marL="266700" indent="-266700" eaLnBrk="1" hangingPunct="1">
              <a:lnSpc>
                <a:spcPct val="150000"/>
              </a:lnSpc>
              <a:spcAft>
                <a:spcPts val="600"/>
              </a:spcAft>
              <a:buClr>
                <a:srgbClr val="FF0000"/>
              </a:buClr>
            </a:pPr>
            <a:r>
              <a:rPr lang="en-US" altLang="zh-CN" sz="2800" dirty="0">
                <a:solidFill>
                  <a:srgbClr val="0A0AFF"/>
                </a:solidFill>
                <a:latin typeface="宋体" panose="02010600030101010101" pitchFamily="2" charset="-122"/>
                <a:ea typeface="宋体" panose="02010600030101010101" pitchFamily="2" charset="-122"/>
              </a:rPr>
              <a:t>   </a:t>
            </a:r>
            <a:r>
              <a:rPr lang="en-US" altLang="zh-CN" sz="3200" dirty="0">
                <a:solidFill>
                  <a:srgbClr val="CC3300"/>
                </a:solidFill>
                <a:latin typeface="宋体" panose="02010600030101010101" pitchFamily="2" charset="-122"/>
                <a:ea typeface="宋体" panose="02010600030101010101" pitchFamily="2" charset="-122"/>
              </a:rPr>
              <a:t> </a:t>
            </a:r>
            <a:r>
              <a:rPr lang="zh-CN" altLang="en-US" sz="3200" dirty="0">
                <a:solidFill>
                  <a:schemeClr val="tx1"/>
                </a:solidFill>
                <a:latin typeface="宋体" panose="02010600030101010101" pitchFamily="2" charset="-122"/>
                <a:ea typeface="宋体" panose="02010600030101010101" pitchFamily="2" charset="-122"/>
              </a:rPr>
              <a:t>防护的方法有两种：</a:t>
            </a:r>
            <a:endParaRPr lang="en-US" altLang="zh-CN" sz="3200" dirty="0">
              <a:solidFill>
                <a:schemeClr val="tx1"/>
              </a:solidFill>
              <a:latin typeface="宋体" panose="02010600030101010101" pitchFamily="2" charset="-122"/>
              <a:ea typeface="宋体" panose="02010600030101010101" pitchFamily="2" charset="-122"/>
            </a:endParaRPr>
          </a:p>
          <a:p>
            <a:pPr marL="266700" indent="-266700" eaLnBrk="1" hangingPunct="1">
              <a:lnSpc>
                <a:spcPts val="4500"/>
              </a:lnSpc>
              <a:buClr>
                <a:srgbClr val="FF0000"/>
              </a:buClr>
            </a:pPr>
            <a:r>
              <a:rPr lang="en-US" altLang="zh-CN" sz="2800" dirty="0">
                <a:solidFill>
                  <a:srgbClr val="000000"/>
                </a:solidFill>
                <a:latin typeface="宋体" panose="02010600030101010101" pitchFamily="2" charset="-122"/>
                <a:ea typeface="宋体" panose="02010600030101010101" pitchFamily="2" charset="-122"/>
              </a:rPr>
              <a:t>  A</a:t>
            </a:r>
            <a:r>
              <a:rPr lang="zh-CN" altLang="en-US" sz="2800" dirty="0">
                <a:solidFill>
                  <a:srgbClr val="000000"/>
                </a:solidFill>
                <a:latin typeface="宋体" panose="02010600030101010101" pitchFamily="2" charset="-122"/>
                <a:ea typeface="宋体" panose="02010600030101010101" pitchFamily="2" charset="-122"/>
              </a:rPr>
              <a:t>、</a:t>
            </a:r>
            <a:r>
              <a:rPr lang="zh-CN" altLang="en-US" sz="2800" dirty="0">
                <a:solidFill>
                  <a:srgbClr val="FF0000"/>
                </a:solidFill>
                <a:latin typeface="宋体" panose="02010600030101010101" pitchFamily="2" charset="-122"/>
                <a:ea typeface="宋体" panose="02010600030101010101" pitchFamily="2" charset="-122"/>
              </a:rPr>
              <a:t>接触屏蔽</a:t>
            </a:r>
            <a:r>
              <a:rPr lang="zh-CN" altLang="en-US" sz="2800" dirty="0">
                <a:solidFill>
                  <a:srgbClr val="000000"/>
                </a:solidFill>
                <a:latin typeface="宋体" panose="02010600030101010101" pitchFamily="2" charset="-122"/>
                <a:ea typeface="宋体" panose="02010600030101010101" pitchFamily="2" charset="-122"/>
              </a:rPr>
              <a:t>，如用铅橡胶、铅围裙、专用性腺防护罩、防护短裤等</a:t>
            </a:r>
            <a:endParaRPr lang="en-US" altLang="zh-CN" sz="2800" dirty="0">
              <a:solidFill>
                <a:srgbClr val="000000"/>
              </a:solidFill>
              <a:latin typeface="宋体" panose="02010600030101010101" pitchFamily="2" charset="-122"/>
              <a:ea typeface="宋体" panose="02010600030101010101" pitchFamily="2" charset="-122"/>
            </a:endParaRPr>
          </a:p>
          <a:p>
            <a:pPr marL="266700" indent="-266700" eaLnBrk="1" hangingPunct="1">
              <a:lnSpc>
                <a:spcPts val="4500"/>
              </a:lnSpc>
              <a:buClr>
                <a:srgbClr val="FF0000"/>
              </a:buClr>
            </a:pPr>
            <a:r>
              <a:rPr lang="en-US" altLang="zh-CN" sz="2800" dirty="0">
                <a:solidFill>
                  <a:srgbClr val="000000"/>
                </a:solidFill>
                <a:latin typeface="宋体" panose="02010600030101010101" pitchFamily="2" charset="-122"/>
                <a:ea typeface="宋体" panose="02010600030101010101" pitchFamily="2" charset="-122"/>
              </a:rPr>
              <a:t>  B</a:t>
            </a:r>
            <a:r>
              <a:rPr lang="zh-CN" altLang="en-US" sz="2800" dirty="0">
                <a:solidFill>
                  <a:srgbClr val="000000"/>
                </a:solidFill>
                <a:latin typeface="宋体" panose="02010600030101010101" pitchFamily="2" charset="-122"/>
                <a:ea typeface="宋体" panose="02010600030101010101" pitchFamily="2" charset="-122"/>
              </a:rPr>
              <a:t>、</a:t>
            </a:r>
            <a:r>
              <a:rPr lang="zh-CN" altLang="en-US" sz="2800" dirty="0">
                <a:solidFill>
                  <a:srgbClr val="FF0000"/>
                </a:solidFill>
                <a:latin typeface="宋体" panose="02010600030101010101" pitchFamily="2" charset="-122"/>
                <a:ea typeface="宋体" panose="02010600030101010101" pitchFamily="2" charset="-122"/>
              </a:rPr>
              <a:t>阴影屏蔽</a:t>
            </a:r>
            <a:r>
              <a:rPr lang="zh-CN" altLang="en-US" sz="2800" dirty="0">
                <a:solidFill>
                  <a:srgbClr val="000000"/>
                </a:solidFill>
                <a:latin typeface="宋体" panose="02010600030101010101" pitchFamily="2" charset="-122"/>
                <a:ea typeface="宋体" panose="02010600030101010101" pitchFamily="2" charset="-122"/>
              </a:rPr>
              <a:t>，可以将辐射屏蔽物放在特制的架子上或附在限束装置上</a:t>
            </a:r>
            <a:endParaRPr lang="en-US" altLang="zh-CN" sz="2800" dirty="0">
              <a:solidFill>
                <a:srgbClr val="000000"/>
              </a:solidFill>
              <a:latin typeface="宋体" panose="02010600030101010101" pitchFamily="2" charset="-122"/>
              <a:ea typeface="宋体" panose="02010600030101010101" pitchFamily="2" charset="-122"/>
            </a:endParaRPr>
          </a:p>
        </p:txBody>
      </p:sp>
      <p:sp>
        <p:nvSpPr>
          <p:cNvPr id="18438" name="Rectangle 7"/>
          <p:cNvSpPr/>
          <p:nvPr/>
        </p:nvSpPr>
        <p:spPr>
          <a:xfrm>
            <a:off x="2120900" y="960120"/>
            <a:ext cx="6364605" cy="645160"/>
          </a:xfrm>
          <a:prstGeom prst="rect">
            <a:avLst/>
          </a:prstGeom>
          <a:noFill/>
          <a:ln w="9525">
            <a:noFill/>
          </a:ln>
        </p:spPr>
        <p:txBody>
          <a:bodyPr wrap="square" anchor="ctr">
            <a:spAutoFit/>
          </a:bodyPr>
          <a:lstStyle/>
          <a:p>
            <a:pPr defTabSz="0">
              <a:lnSpc>
                <a:spcPct val="100000"/>
              </a:lnSpc>
              <a:tabLst>
                <a:tab pos="809625" algn="l"/>
              </a:tabLst>
            </a:pPr>
            <a:r>
              <a:rPr lang="zh-CN" altLang="en-US" sz="3600" dirty="0">
                <a:ln w="22225">
                  <a:solidFill>
                    <a:schemeClr val="accent2"/>
                  </a:solidFill>
                  <a:prstDash val="solid"/>
                </a:ln>
                <a:solidFill>
                  <a:schemeClr val="accent2">
                    <a:lumMod val="40000"/>
                    <a:lumOff val="60000"/>
                  </a:schemeClr>
                </a:solidFill>
                <a:effectLst/>
                <a:latin typeface="楷体_GB2312" pitchFamily="1" charset="-122"/>
              </a:rPr>
              <a:t>个人防护用品防护</a:t>
            </a:r>
            <a:endParaRPr lang="zh-CN" altLang="en-US" sz="3600" dirty="0">
              <a:ln w="22225">
                <a:solidFill>
                  <a:schemeClr val="accent2"/>
                </a:solidFill>
                <a:prstDash val="solid"/>
              </a:ln>
              <a:solidFill>
                <a:schemeClr val="accent2">
                  <a:lumMod val="40000"/>
                  <a:lumOff val="60000"/>
                </a:schemeClr>
              </a:solidFill>
              <a:effectLst/>
              <a:latin typeface="楷体_GB2312" pitchFamily="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additive="base">
                                        <p:cTn id="7" dur="500" fill="hold"/>
                                        <p:tgtEl>
                                          <p:spTgt spid="18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36">
                                            <p:txEl>
                                              <p:pRg st="1" end="1"/>
                                            </p:txEl>
                                          </p:spTgt>
                                        </p:tgtEl>
                                        <p:attrNameLst>
                                          <p:attrName>style.visibility</p:attrName>
                                        </p:attrNameLst>
                                      </p:cBhvr>
                                      <p:to>
                                        <p:strVal val="visible"/>
                                      </p:to>
                                    </p:set>
                                    <p:anim calcmode="lin" valueType="num">
                                      <p:cBhvr additive="base">
                                        <p:cTn id="13" dur="500" fill="hold"/>
                                        <p:tgtEl>
                                          <p:spTgt spid="184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6">
                                            <p:txEl>
                                              <p:pRg st="2" end="2"/>
                                            </p:txEl>
                                          </p:spTgt>
                                        </p:tgtEl>
                                        <p:attrNameLst>
                                          <p:attrName>style.visibility</p:attrName>
                                        </p:attrNameLst>
                                      </p:cBhvr>
                                      <p:to>
                                        <p:strVal val="visible"/>
                                      </p:to>
                                    </p:set>
                                    <p:anim calcmode="lin" valueType="num">
                                      <p:cBhvr additive="base">
                                        <p:cTn id="19" dur="500" fill="hold"/>
                                        <p:tgtEl>
                                          <p:spTgt spid="184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email">
            <a:extLst>
              <a:ext uri="{28A0092B-C50C-407E-A947-70E740481C1C}">
                <a14:useLocalDpi xmlns:a14="http://schemas.microsoft.com/office/drawing/2010/main" val="0"/>
              </a:ext>
            </a:extLst>
          </a:blip>
          <a:srcRect l="57875" t="1257"/>
          <a:stretch>
            <a:fillRect/>
          </a:stretch>
        </p:blipFill>
        <p:spPr>
          <a:xfrm>
            <a:off x="939800" y="91440"/>
            <a:ext cx="7534910" cy="664400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5" name="文本占位符 4"/>
          <p:cNvSpPr>
            <a:spLocks noGrp="1"/>
          </p:cNvSpPr>
          <p:nvPr>
            <p:ph type="body" idx="1"/>
          </p:nvPr>
        </p:nvSpPr>
        <p:spPr/>
        <p:txBody>
          <a:bodyPr/>
          <a:lstStyle/>
          <a:p>
            <a:r>
              <a:rPr lang="zh-CN" altLang="en-US" dirty="0" smtClean="0">
                <a:solidFill>
                  <a:schemeClr val="tx1"/>
                </a:solidFill>
              </a:rPr>
              <a:t>       手术室医生常用</a:t>
            </a:r>
            <a:r>
              <a:rPr lang="zh-CN" altLang="en-US" dirty="0">
                <a:solidFill>
                  <a:schemeClr val="tx1"/>
                </a:solidFill>
              </a:rPr>
              <a:t>款</a:t>
            </a:r>
            <a:endParaRPr lang="zh-CN" altLang="en-US" dirty="0">
              <a:solidFill>
                <a:schemeClr val="tx1"/>
              </a:solidFill>
            </a:endParaRPr>
          </a:p>
        </p:txBody>
      </p:sp>
      <p:sp>
        <p:nvSpPr>
          <p:cNvPr id="3" name="内容占位符 2"/>
          <p:cNvSpPr>
            <a:spLocks noGrp="1"/>
          </p:cNvSpPr>
          <p:nvPr>
            <p:ph sz="half" idx="2"/>
          </p:nvPr>
        </p:nvSpPr>
        <p:spPr/>
        <p:txBody>
          <a:bodyPr/>
          <a:p>
            <a:endParaRPr lang="zh-CN" altLang="en-US"/>
          </a:p>
        </p:txBody>
      </p:sp>
      <p:sp>
        <p:nvSpPr>
          <p:cNvPr id="6" name="文本占位符 5"/>
          <p:cNvSpPr>
            <a:spLocks noGrp="1"/>
          </p:cNvSpPr>
          <p:nvPr>
            <p:ph type="body" sz="quarter" idx="3"/>
          </p:nvPr>
        </p:nvSpPr>
        <p:spPr/>
        <p:txBody>
          <a:bodyPr>
            <a:normAutofit/>
          </a:bodyPr>
          <a:lstStyle/>
          <a:p>
            <a:r>
              <a:rPr lang="zh-CN" altLang="en-US" dirty="0"/>
              <a:t>   </a:t>
            </a:r>
            <a:r>
              <a:rPr lang="zh-CN" altLang="en-US" dirty="0" smtClean="0">
                <a:solidFill>
                  <a:schemeClr val="tx1"/>
                </a:solidFill>
              </a:rPr>
              <a:t>分</a:t>
            </a:r>
            <a:r>
              <a:rPr lang="zh-CN" altLang="en-US" dirty="0">
                <a:solidFill>
                  <a:schemeClr val="tx1"/>
                </a:solidFill>
              </a:rPr>
              <a:t>体铅衣的正确穿戴方法</a:t>
            </a:r>
            <a:endParaRPr lang="zh-CN" altLang="en-US" dirty="0">
              <a:solidFill>
                <a:schemeClr val="tx1"/>
              </a:solidFill>
            </a:endParaRPr>
          </a:p>
        </p:txBody>
      </p:sp>
      <p:sp>
        <p:nvSpPr>
          <p:cNvPr id="4" name="内容占位符 3"/>
          <p:cNvSpPr>
            <a:spLocks noGrp="1"/>
          </p:cNvSpPr>
          <p:nvPr>
            <p:ph sz="quarter" idx="4"/>
          </p:nvPr>
        </p:nvSpPr>
        <p:spPr/>
        <p:txBody>
          <a:bodyPr/>
          <a:p>
            <a:endParaRPr lang="zh-CN" altLang="en-US"/>
          </a:p>
        </p:txBody>
      </p:sp>
      <p:pic>
        <p:nvPicPr>
          <p:cNvPr id="7" name="图片 6"/>
          <p:cNvPicPr>
            <a:picLocks noChangeAspect="1"/>
          </p:cNvPicPr>
          <p:nvPr/>
        </p:nvPicPr>
        <p:blipFill>
          <a:blip r:embed="rId1" cstate="email">
            <a:extLst>
              <a:ext uri="{28A0092B-C50C-407E-A947-70E740481C1C}">
                <a14:useLocalDpi xmlns:a14="http://schemas.microsoft.com/office/drawing/2010/main" val="0"/>
              </a:ext>
            </a:extLst>
          </a:blip>
          <a:stretch>
            <a:fillRect/>
          </a:stretch>
        </p:blipFill>
        <p:spPr>
          <a:xfrm>
            <a:off x="0" y="2630905"/>
            <a:ext cx="9144000" cy="380472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b="1">
                <a:ln w="22225">
                  <a:solidFill>
                    <a:schemeClr val="accent2"/>
                  </a:solidFill>
                  <a:prstDash val="solid"/>
                </a:ln>
                <a:solidFill>
                  <a:schemeClr val="accent2">
                    <a:lumMod val="40000"/>
                    <a:lumOff val="60000"/>
                  </a:schemeClr>
                </a:solidFill>
                <a:effectLst/>
              </a:rPr>
              <a:t>如何理解最优化</a:t>
            </a:r>
            <a:endParaRPr lang="zh-CN" altLang="en-US" sz="3600" b="1">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lstStyle/>
          <a:p>
            <a:r>
              <a:rPr lang="zh-CN" altLang="en-US" dirty="0">
                <a:sym typeface="+mn-ea"/>
              </a:rPr>
              <a:t>是在保证影像质量的基础上把剂量水平保持在最低水平。</a:t>
            </a:r>
            <a:endParaRPr lang="zh-CN" altLang="en-US"/>
          </a:p>
          <a:p>
            <a:r>
              <a:rPr lang="zh-CN" altLang="en-US"/>
              <a:t>设备选择最优化：</a:t>
            </a:r>
            <a:r>
              <a:rPr lang="en-US" altLang="zh-CN"/>
              <a:t>GBZ179-2006 6.2.1e(</a:t>
            </a:r>
            <a:r>
              <a:rPr lang="zh-CN" altLang="en-US"/>
              <a:t>群体检查避免使用荧光透视和数字影像检查方法）</a:t>
            </a:r>
            <a:endParaRPr lang="zh-CN" altLang="en-US"/>
          </a:p>
          <a:p>
            <a:pPr>
              <a:lnSpc>
                <a:spcPct val="80000"/>
              </a:lnSpc>
            </a:pPr>
            <a:r>
              <a:rPr lang="zh-CN" altLang="en-US" b="1" dirty="0">
                <a:latin typeface="宋体" panose="02010600030101010101" pitchFamily="2" charset="-122"/>
                <a:ea typeface="宋体" panose="02010600030101010101" pitchFamily="2" charset="-122"/>
                <a:sym typeface="+mn-ea"/>
              </a:rPr>
              <a:t>掌握好适应证</a:t>
            </a:r>
            <a:endParaRPr lang="zh-CN" altLang="en-US">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13" descr="图片6.png"/>
          <p:cNvPicPr>
            <a:picLocks noChangeAspect="1"/>
          </p:cNvPicPr>
          <p:nvPr/>
        </p:nvPicPr>
        <p:blipFill>
          <a:blip r:embed="rId1" cstate="print"/>
          <a:stretch>
            <a:fillRect/>
          </a:stretch>
        </p:blipFill>
        <p:spPr>
          <a:xfrm>
            <a:off x="829310" y="1527175"/>
            <a:ext cx="5357813" cy="4786313"/>
          </a:xfrm>
          <a:prstGeom prst="rect">
            <a:avLst/>
          </a:prstGeom>
          <a:noFill/>
          <a:ln w="9525">
            <a:noFill/>
          </a:ln>
        </p:spPr>
      </p:pic>
      <p:sp>
        <p:nvSpPr>
          <p:cNvPr id="19460" name="TextBox 6"/>
          <p:cNvSpPr txBox="1"/>
          <p:nvPr/>
        </p:nvSpPr>
        <p:spPr>
          <a:xfrm>
            <a:off x="464503" y="858838"/>
            <a:ext cx="8215312" cy="668020"/>
          </a:xfrm>
          <a:prstGeom prst="rect">
            <a:avLst/>
          </a:prstGeom>
          <a:noFill/>
          <a:ln w="9525">
            <a:noFill/>
          </a:ln>
        </p:spPr>
        <p:txBody>
          <a:bodyPr>
            <a:spAutoFit/>
          </a:bodyPr>
          <a:lstStyle/>
          <a:p>
            <a:pPr eaLnBrk="1" hangingPunct="1">
              <a:lnSpc>
                <a:spcPts val="4500"/>
              </a:lnSpc>
              <a:buClr>
                <a:srgbClr val="FF0000"/>
              </a:buClr>
              <a:buFont typeface="Wingdings" panose="05000000000000000000" pitchFamily="2" charset="2"/>
              <a:buNone/>
            </a:pPr>
            <a:r>
              <a:rPr lang="zh-CN" altLang="en-US" dirty="0">
                <a:solidFill>
                  <a:srgbClr val="0000FF"/>
                </a:solidFill>
                <a:latin typeface="宋体" panose="02010600030101010101" pitchFamily="2" charset="-122"/>
                <a:ea typeface="宋体" panose="02010600030101010101" pitchFamily="2" charset="-122"/>
              </a:rPr>
              <a:t>     </a:t>
            </a:r>
            <a:r>
              <a:rPr lang="zh-CN" altLang="en-US" b="1" dirty="0">
                <a:solidFill>
                  <a:srgbClr val="0000FF"/>
                </a:solidFill>
                <a:latin typeface="宋体" panose="02010600030101010101" pitchFamily="2" charset="-122"/>
                <a:ea typeface="宋体" panose="02010600030101010101" pitchFamily="2" charset="-122"/>
              </a:rPr>
              <a:t> </a:t>
            </a:r>
            <a:r>
              <a:rPr lang="zh-CN" altLang="en-US" sz="2400" b="1" dirty="0">
                <a:solidFill>
                  <a:srgbClr val="0000FF"/>
                </a:solidFill>
                <a:latin typeface="宋体" panose="02010600030101010101" pitchFamily="2" charset="-122"/>
                <a:ea typeface="宋体" panose="02010600030101010101" pitchFamily="2" charset="-122"/>
              </a:rPr>
              <a:t>阴影屏蔽  </a:t>
            </a:r>
            <a:r>
              <a:rPr lang="zh-CN" altLang="en-US" sz="2400" dirty="0">
                <a:solidFill>
                  <a:srgbClr val="0000FF"/>
                </a:solidFill>
                <a:latin typeface="宋体" panose="02010600030101010101" pitchFamily="2" charset="-122"/>
                <a:ea typeface="宋体" panose="02010600030101010101" pitchFamily="2" charset="-122"/>
              </a:rPr>
              <a:t>                             </a:t>
            </a:r>
            <a:r>
              <a:rPr lang="zh-CN" altLang="en-US" sz="2400" b="1" dirty="0">
                <a:solidFill>
                  <a:srgbClr val="0000FF"/>
                </a:solidFill>
                <a:latin typeface="宋体" panose="02010600030101010101" pitchFamily="2" charset="-122"/>
                <a:ea typeface="宋体" panose="02010600030101010101" pitchFamily="2" charset="-122"/>
              </a:rPr>
              <a:t>接触屏蔽</a:t>
            </a:r>
            <a:endParaRPr lang="zh-CN" altLang="en-US" sz="2400" b="1" dirty="0">
              <a:solidFill>
                <a:srgbClr val="0000FF"/>
              </a:solidFill>
              <a:latin typeface="宋体" panose="02010600030101010101" pitchFamily="2" charset="-122"/>
              <a:ea typeface="宋体" panose="02010600030101010101" pitchFamily="2" charset="-122"/>
            </a:endParaRPr>
          </a:p>
        </p:txBody>
      </p:sp>
      <p:sp>
        <p:nvSpPr>
          <p:cNvPr id="96265" name="日期占位符 14"/>
          <p:cNvSpPr txBox="1">
            <a:spLocks noGrp="1"/>
          </p:cNvSpPr>
          <p:nvPr>
            <p:ph type="dt" sz="half" idx="10"/>
          </p:nvPr>
        </p:nvSpPr>
        <p:spPr bwMode="auto"/>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fld id="{7FA03B4B-2A91-4456-AC22-C9DFE5502567}" type="datetime1">
              <a:rPr kumimoji="0" lang="zh-CN" altLang="en-US" sz="1400" b="0" i="0" u="none" strike="noStrike" kern="1200" cap="none" spc="0" normalizeH="0" baseline="0" noProof="0">
                <a:ln>
                  <a:noFill/>
                </a:ln>
                <a:solidFill>
                  <a:schemeClr val="tx1"/>
                </a:solidFill>
                <a:effectLst/>
                <a:uLnTx/>
                <a:uFillTx/>
                <a:latin typeface="+mn-lt"/>
                <a:ea typeface="+mn-ea"/>
                <a:cs typeface="+mn-cs"/>
              </a:rPr>
            </a:fld>
            <a:endParaRPr kumimoji="0" lang="en-US" altLang="zh-CN" sz="1400" b="0" i="0" u="none" strike="noStrike" kern="1200" cap="none" spc="0" normalizeH="0" baseline="0" noProof="0">
              <a:ln>
                <a:noFill/>
              </a:ln>
              <a:solidFill>
                <a:schemeClr val="tx1"/>
              </a:solidFill>
              <a:effectLst/>
              <a:uLnTx/>
              <a:uFillTx/>
              <a:latin typeface="+mn-lt"/>
              <a:ea typeface="+mn-ea"/>
              <a:cs typeface="+mn-cs"/>
            </a:endParaRPr>
          </a:p>
        </p:txBody>
      </p:sp>
      <p:pic>
        <p:nvPicPr>
          <p:cNvPr id="19465" name="图片 14" descr="图片7.png"/>
          <p:cNvPicPr>
            <a:picLocks noChangeAspect="1"/>
          </p:cNvPicPr>
          <p:nvPr/>
        </p:nvPicPr>
        <p:blipFill>
          <a:blip r:embed="rId2" cstate="print"/>
          <a:stretch>
            <a:fillRect/>
          </a:stretch>
        </p:blipFill>
        <p:spPr>
          <a:xfrm>
            <a:off x="5671503" y="1527175"/>
            <a:ext cx="3500437" cy="4786313"/>
          </a:xfrm>
          <a:prstGeom prst="rect">
            <a:avLst/>
          </a:prstGeom>
          <a:noFill/>
          <a:ln w="9525">
            <a:noFill/>
          </a:ln>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22530" name="图片 2" descr="图片12.jpg"/>
          <p:cNvPicPr>
            <a:picLocks noChangeAspect="1"/>
          </p:cNvPicPr>
          <p:nvPr/>
        </p:nvPicPr>
        <p:blipFill>
          <a:blip r:embed="rId1" cstate="print"/>
          <a:stretch>
            <a:fillRect/>
          </a:stretch>
        </p:blipFill>
        <p:spPr>
          <a:xfrm>
            <a:off x="857250" y="571500"/>
            <a:ext cx="7429500" cy="57150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txBox="1">
            <a:spLocks noGrp="1"/>
          </p:cNvSpPr>
          <p:nvPr/>
        </p:nvSpPr>
        <p:spPr bwMode="auto">
          <a:xfrm>
            <a:off x="712788" y="6313488"/>
            <a:ext cx="1905000" cy="457200"/>
          </a:xfrm>
          <a:prstGeom prst="rect">
            <a:avLst/>
          </a:prstGeom>
          <a:noFill/>
          <a:ln>
            <a:miter lim="800000"/>
          </a:ln>
        </p:spPr>
        <p:txBody>
          <a:bodyPr anchor="b"/>
          <a:lstStyle/>
          <a:p>
            <a:pPr marR="0" defTabSz="914400" eaLnBrk="1" hangingPunct="1">
              <a:lnSpc>
                <a:spcPct val="100000"/>
              </a:lnSpc>
              <a:buClrTx/>
              <a:buSzTx/>
              <a:buFontTx/>
              <a:buNone/>
              <a:defRPr/>
            </a:pPr>
            <a:fld id="{94636EDE-EA4B-406B-A976-645BA13120CC}" type="datetime1">
              <a:rPr kumimoji="0" lang="zh-CN" altLang="en-US" sz="1400" b="0" kern="1200" cap="none" spc="0" normalizeH="0" baseline="0" noProof="0">
                <a:latin typeface="+mn-lt"/>
                <a:ea typeface="宋体" panose="02010600030101010101" pitchFamily="2" charset="-122"/>
                <a:cs typeface="+mn-cs"/>
              </a:rPr>
            </a:fld>
            <a:endParaRPr kumimoji="0" lang="en-US" altLang="zh-CN" sz="1400" b="0" kern="1200" cap="none" spc="0" normalizeH="0" baseline="0" noProof="0" dirty="0">
              <a:latin typeface="+mn-lt"/>
              <a:ea typeface="宋体" panose="02010600030101010101" pitchFamily="2" charset="-122"/>
              <a:cs typeface="+mn-cs"/>
            </a:endParaRPr>
          </a:p>
        </p:txBody>
      </p:sp>
      <p:sp>
        <p:nvSpPr>
          <p:cNvPr id="20484" name="TextBox 6"/>
          <p:cNvSpPr txBox="1"/>
          <p:nvPr/>
        </p:nvSpPr>
        <p:spPr>
          <a:xfrm>
            <a:off x="500063" y="857250"/>
            <a:ext cx="8393112" cy="1245235"/>
          </a:xfrm>
          <a:prstGeom prst="rect">
            <a:avLst/>
          </a:prstGeom>
          <a:noFill/>
          <a:ln w="9525">
            <a:noFill/>
          </a:ln>
        </p:spPr>
        <p:txBody>
          <a:bodyPr>
            <a:spAutoFit/>
          </a:bodyPr>
          <a:lstStyle/>
          <a:p>
            <a:pPr eaLnBrk="1" hangingPunct="1">
              <a:lnSpc>
                <a:spcPts val="4500"/>
              </a:lnSpc>
              <a:buClr>
                <a:srgbClr val="FF0000"/>
              </a:buClr>
              <a:buFont typeface="Wingdings" panose="05000000000000000000" pitchFamily="2" charset="2"/>
              <a:buChar char="Ø"/>
            </a:pPr>
            <a:r>
              <a:rPr lang="en-US" altLang="zh-CN" dirty="0">
                <a:solidFill>
                  <a:srgbClr val="0000FF"/>
                </a:solidFill>
                <a:latin typeface="宋体" panose="02010600030101010101" pitchFamily="2" charset="-122"/>
                <a:ea typeface="宋体" panose="02010600030101010101" pitchFamily="2" charset="-122"/>
              </a:rPr>
              <a:t> </a:t>
            </a:r>
            <a:r>
              <a:rPr lang="zh-CN" altLang="en-US" sz="2400" b="1" dirty="0">
                <a:solidFill>
                  <a:srgbClr val="0000FF"/>
                </a:solidFill>
                <a:latin typeface="宋体" panose="02010600030101010101" pitchFamily="2" charset="-122"/>
                <a:ea typeface="宋体" panose="02010600030101010101" pitchFamily="2" charset="-122"/>
              </a:rPr>
              <a:t>除了对性腺进行屏蔽防护外，对其他器官也应尽量防护，如：晶状体、甲状腺等</a:t>
            </a:r>
            <a:endParaRPr lang="zh-CN" altLang="en-US" sz="2400" b="1" dirty="0">
              <a:solidFill>
                <a:srgbClr val="0000FF"/>
              </a:solidFill>
              <a:latin typeface="宋体" panose="02010600030101010101" pitchFamily="2" charset="-122"/>
              <a:ea typeface="宋体" panose="02010600030101010101" pitchFamily="2" charset="-122"/>
            </a:endParaRPr>
          </a:p>
        </p:txBody>
      </p:sp>
      <p:pic>
        <p:nvPicPr>
          <p:cNvPr id="20487" name="Picture 10" descr="msotw9_temp0"/>
          <p:cNvPicPr>
            <a:picLocks noChangeAspect="1"/>
          </p:cNvPicPr>
          <p:nvPr/>
        </p:nvPicPr>
        <p:blipFill>
          <a:blip r:embed="rId1" cstate="print"/>
          <a:stretch>
            <a:fillRect/>
          </a:stretch>
        </p:blipFill>
        <p:spPr>
          <a:xfrm>
            <a:off x="468313" y="2347913"/>
            <a:ext cx="4248150" cy="3889375"/>
          </a:xfrm>
          <a:prstGeom prst="rect">
            <a:avLst/>
          </a:prstGeom>
          <a:noFill/>
          <a:ln w="12700">
            <a:noFill/>
          </a:ln>
        </p:spPr>
      </p:pic>
      <p:sp>
        <p:nvSpPr>
          <p:cNvPr id="20488" name="Text Box 11"/>
          <p:cNvSpPr txBox="1"/>
          <p:nvPr/>
        </p:nvSpPr>
        <p:spPr>
          <a:xfrm>
            <a:off x="3203575" y="2708275"/>
            <a:ext cx="1152525" cy="574675"/>
          </a:xfrm>
          <a:prstGeom prst="rect">
            <a:avLst/>
          </a:prstGeom>
          <a:noFill/>
          <a:ln w="9525">
            <a:noFill/>
          </a:ln>
        </p:spPr>
        <p:txBody>
          <a:bodyPr>
            <a:spAutoFit/>
          </a:bodyPr>
          <a:lstStyle/>
          <a:p>
            <a:pPr>
              <a:spcBef>
                <a:spcPct val="50000"/>
              </a:spcBef>
            </a:pPr>
            <a:endParaRPr lang="zh-CN" altLang="en-US" dirty="0">
              <a:latin typeface="楷体_GB2312" pitchFamily="1" charset="-122"/>
            </a:endParaRPr>
          </a:p>
        </p:txBody>
      </p:sp>
      <p:sp>
        <p:nvSpPr>
          <p:cNvPr id="20489" name="Text Box 12"/>
          <p:cNvSpPr txBox="1"/>
          <p:nvPr/>
        </p:nvSpPr>
        <p:spPr>
          <a:xfrm>
            <a:off x="2987675" y="2852738"/>
            <a:ext cx="1368425" cy="574675"/>
          </a:xfrm>
          <a:prstGeom prst="rect">
            <a:avLst/>
          </a:prstGeom>
          <a:noFill/>
          <a:ln w="9525">
            <a:noFill/>
          </a:ln>
        </p:spPr>
        <p:txBody>
          <a:bodyPr>
            <a:spAutoFit/>
          </a:bodyPr>
          <a:lstStyle/>
          <a:p>
            <a:pPr>
              <a:spcBef>
                <a:spcPct val="50000"/>
              </a:spcBef>
            </a:pPr>
            <a:r>
              <a:rPr lang="zh-CN" altLang="en-US" dirty="0">
                <a:latin typeface="楷体_GB2312" pitchFamily="1" charset="-122"/>
              </a:rPr>
              <a:t>铅眼镜</a:t>
            </a:r>
            <a:endParaRPr lang="zh-CN" altLang="en-US" dirty="0">
              <a:latin typeface="楷体_GB2312" pitchFamily="1" charset="-122"/>
            </a:endParaRPr>
          </a:p>
        </p:txBody>
      </p:sp>
      <p:pic>
        <p:nvPicPr>
          <p:cNvPr id="20490" name="图片 10" descr="图片9.png"/>
          <p:cNvPicPr>
            <a:picLocks noChangeAspect="1"/>
          </p:cNvPicPr>
          <p:nvPr/>
        </p:nvPicPr>
        <p:blipFill>
          <a:blip r:embed="rId2" cstate="print"/>
          <a:stretch>
            <a:fillRect/>
          </a:stretch>
        </p:blipFill>
        <p:spPr>
          <a:xfrm>
            <a:off x="5500688" y="1714500"/>
            <a:ext cx="3000375" cy="4310063"/>
          </a:xfrm>
          <a:prstGeom prst="rect">
            <a:avLst/>
          </a:prstGeom>
          <a:noFill/>
          <a:ln w="9525">
            <a:noFill/>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pic>
        <p:nvPicPr>
          <p:cNvPr id="21506" name="图片 10" descr="图片11.jpg"/>
          <p:cNvPicPr>
            <a:picLocks noChangeAspect="1"/>
          </p:cNvPicPr>
          <p:nvPr/>
        </p:nvPicPr>
        <p:blipFill>
          <a:blip r:embed="rId1" cstate="print"/>
          <a:stretch>
            <a:fillRect/>
          </a:stretch>
        </p:blipFill>
        <p:spPr>
          <a:xfrm>
            <a:off x="4286250" y="2928938"/>
            <a:ext cx="4038600" cy="3028950"/>
          </a:xfrm>
          <a:prstGeom prst="rect">
            <a:avLst/>
          </a:prstGeom>
          <a:noFill/>
          <a:ln w="9525">
            <a:noFill/>
          </a:ln>
        </p:spPr>
      </p:pic>
      <p:pic>
        <p:nvPicPr>
          <p:cNvPr id="21507" name="图片 9" descr="图片10.jpg"/>
          <p:cNvPicPr>
            <a:picLocks noChangeAspect="1"/>
          </p:cNvPicPr>
          <p:nvPr/>
        </p:nvPicPr>
        <p:blipFill>
          <a:blip r:embed="rId2" cstate="print"/>
          <a:stretch>
            <a:fillRect/>
          </a:stretch>
        </p:blipFill>
        <p:spPr>
          <a:xfrm>
            <a:off x="500063" y="1000125"/>
            <a:ext cx="3552825" cy="2533650"/>
          </a:xfrm>
          <a:prstGeom prst="rect">
            <a:avLst/>
          </a:prstGeom>
          <a:noFill/>
          <a:ln w="9525">
            <a:noFill/>
          </a:ln>
        </p:spPr>
      </p:pic>
      <p:sp>
        <p:nvSpPr>
          <p:cNvPr id="21508" name="Text Box 4"/>
          <p:cNvSpPr txBox="1"/>
          <p:nvPr/>
        </p:nvSpPr>
        <p:spPr>
          <a:xfrm>
            <a:off x="611188" y="4076700"/>
            <a:ext cx="2232025" cy="829945"/>
          </a:xfrm>
          <a:prstGeom prst="rect">
            <a:avLst/>
          </a:prstGeom>
          <a:noFill/>
          <a:ln w="9525">
            <a:noFill/>
          </a:ln>
        </p:spPr>
        <p:txBody>
          <a:bodyPr>
            <a:spAutoFit/>
          </a:bodyPr>
          <a:lstStyle/>
          <a:p>
            <a:pPr algn="ctr">
              <a:spcBef>
                <a:spcPct val="50000"/>
              </a:spcBef>
            </a:pPr>
            <a:r>
              <a:rPr lang="zh-CN" altLang="en-US" sz="2400" b="1" dirty="0">
                <a:latin typeface="楷体_GB2312" pitchFamily="1" charset="-122"/>
              </a:rPr>
              <a:t>防护用品佩戴不正确</a:t>
            </a:r>
            <a:endParaRPr lang="en-US" altLang="zh-CN" sz="2400" b="1" dirty="0">
              <a:solidFill>
                <a:srgbClr val="FF0000"/>
              </a:solidFill>
              <a:latin typeface="宋体" panose="02010600030101010101" pitchFamily="2" charset="-122"/>
              <a:ea typeface="宋体" panose="02010600030101010101" pitchFamily="2" charset="-122"/>
            </a:endParaRPr>
          </a:p>
        </p:txBody>
      </p:sp>
      <p:sp>
        <p:nvSpPr>
          <p:cNvPr id="21509" name="Text Box 5"/>
          <p:cNvSpPr txBox="1"/>
          <p:nvPr/>
        </p:nvSpPr>
        <p:spPr>
          <a:xfrm>
            <a:off x="5867400" y="1125538"/>
            <a:ext cx="2232025" cy="829945"/>
          </a:xfrm>
          <a:prstGeom prst="rect">
            <a:avLst/>
          </a:prstGeom>
          <a:noFill/>
          <a:ln w="9525">
            <a:noFill/>
          </a:ln>
        </p:spPr>
        <p:txBody>
          <a:bodyPr>
            <a:spAutoFit/>
          </a:bodyPr>
          <a:lstStyle/>
          <a:p>
            <a:pPr algn="ctr">
              <a:spcBef>
                <a:spcPct val="50000"/>
              </a:spcBef>
            </a:pPr>
            <a:r>
              <a:rPr lang="zh-CN" altLang="en-US" sz="2400" b="1" dirty="0">
                <a:latin typeface="楷体_GB2312" pitchFamily="1" charset="-122"/>
              </a:rPr>
              <a:t>防护用品佩戴正确</a:t>
            </a:r>
            <a:endParaRPr lang="zh-CN" altLang="en-US" sz="2400" b="1" dirty="0">
              <a:latin typeface="楷体_GB2312" pitchFamily="1" charset="-122"/>
            </a:endParaRPr>
          </a:p>
        </p:txBody>
      </p:sp>
      <p:sp>
        <p:nvSpPr>
          <p:cNvPr id="21510" name="Line 6"/>
          <p:cNvSpPr/>
          <p:nvPr/>
        </p:nvSpPr>
        <p:spPr>
          <a:xfrm flipV="1">
            <a:off x="1692275" y="3716338"/>
            <a:ext cx="0" cy="504825"/>
          </a:xfrm>
          <a:prstGeom prst="line">
            <a:avLst/>
          </a:prstGeom>
          <a:ln w="50800" cap="flat" cmpd="sng">
            <a:solidFill>
              <a:srgbClr val="FF0000"/>
            </a:solidFill>
            <a:prstDash val="solid"/>
            <a:headEnd type="none" w="med" len="med"/>
            <a:tailEnd type="triangle" w="med" len="med"/>
          </a:ln>
        </p:spPr>
      </p:sp>
      <p:sp>
        <p:nvSpPr>
          <p:cNvPr id="21511" name="Line 7"/>
          <p:cNvSpPr/>
          <p:nvPr/>
        </p:nvSpPr>
        <p:spPr>
          <a:xfrm>
            <a:off x="6948488" y="2060575"/>
            <a:ext cx="0" cy="576263"/>
          </a:xfrm>
          <a:prstGeom prst="line">
            <a:avLst/>
          </a:prstGeom>
          <a:ln w="50800" cap="flat" cmpd="sng">
            <a:solidFill>
              <a:srgbClr val="FF0000"/>
            </a:solidFill>
            <a:prstDash val="solid"/>
            <a:headEnd type="none" w="med" len="med"/>
            <a:tailEnd type="triangle" w="med" len="med"/>
          </a:ln>
        </p:spPr>
      </p:sp>
      <p:sp>
        <p:nvSpPr>
          <p:cNvPr id="21512" name="Rectangle 8"/>
          <p:cNvSpPr/>
          <p:nvPr/>
        </p:nvSpPr>
        <p:spPr>
          <a:xfrm>
            <a:off x="1282700" y="2908300"/>
            <a:ext cx="2401888" cy="574675"/>
          </a:xfrm>
          <a:prstGeom prst="rect">
            <a:avLst/>
          </a:prstGeom>
          <a:noFill/>
          <a:ln w="9525">
            <a:noFill/>
          </a:ln>
        </p:spPr>
        <p:txBody>
          <a:bodyPr wrap="none">
            <a:spAutoFit/>
          </a:bodyPr>
          <a:lstStyle/>
          <a:p>
            <a:r>
              <a:rPr lang="en-US" altLang="zh-CN" sz="17400" dirty="0">
                <a:solidFill>
                  <a:srgbClr val="FF0000"/>
                </a:solidFill>
                <a:latin typeface="楷体_GB2312" pitchFamily="1" charset="-122"/>
              </a:rPr>
              <a:t>×</a:t>
            </a:r>
            <a:endParaRPr lang="zh-CN" altLang="en-US" sz="17400" dirty="0">
              <a:solidFill>
                <a:srgbClr val="FF0000"/>
              </a:solidFill>
              <a:latin typeface="楷体_GB2312" pitchFamily="1" charset="-122"/>
            </a:endParaRPr>
          </a:p>
        </p:txBody>
      </p:sp>
      <p:sp>
        <p:nvSpPr>
          <p:cNvPr id="21513" name="Rectangle 9"/>
          <p:cNvSpPr/>
          <p:nvPr/>
        </p:nvSpPr>
        <p:spPr>
          <a:xfrm>
            <a:off x="4356100" y="4652963"/>
            <a:ext cx="1433513" cy="574675"/>
          </a:xfrm>
          <a:prstGeom prst="rect">
            <a:avLst/>
          </a:prstGeom>
          <a:noFill/>
          <a:ln w="9525">
            <a:noFill/>
          </a:ln>
        </p:spPr>
        <p:txBody>
          <a:bodyPr wrap="none">
            <a:spAutoFit/>
          </a:bodyPr>
          <a:lstStyle/>
          <a:p>
            <a:r>
              <a:rPr lang="en-US" altLang="zh-CN" sz="9800" dirty="0">
                <a:solidFill>
                  <a:srgbClr val="FF0000"/>
                </a:solidFill>
                <a:latin typeface="楷体_GB2312" pitchFamily="1" charset="-122"/>
              </a:rPr>
              <a:t>√</a:t>
            </a:r>
            <a:endParaRPr lang="zh-CN" altLang="en-US" sz="9800" dirty="0">
              <a:solidFill>
                <a:srgbClr val="FF0000"/>
              </a:solidFill>
              <a:latin typeface="楷体_GB2312" pitchFamily="1"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p>
            <a:endParaRPr lang="zh-CN" altLang="en-US"/>
          </a:p>
        </p:txBody>
      </p:sp>
      <p:sp>
        <p:nvSpPr>
          <p:cNvPr id="4" name="内容占位符 3"/>
          <p:cNvSpPr>
            <a:spLocks noGrp="1"/>
          </p:cNvSpPr>
          <p:nvPr>
            <p:ph idx="1"/>
          </p:nvPr>
        </p:nvSpPr>
        <p:spPr/>
        <p:txBody>
          <a:bodyPr/>
          <a:p>
            <a:endParaRPr lang="zh-CN" altLang="en-US"/>
          </a:p>
        </p:txBody>
      </p:sp>
      <p:sp>
        <p:nvSpPr>
          <p:cNvPr id="22531" name="文本框 22530"/>
          <p:cNvSpPr txBox="1"/>
          <p:nvPr/>
        </p:nvSpPr>
        <p:spPr>
          <a:xfrm>
            <a:off x="2552700" y="1009650"/>
            <a:ext cx="4038600" cy="645160"/>
          </a:xfrm>
          <a:prstGeom prst="rect">
            <a:avLst/>
          </a:prstGeom>
          <a:noFill/>
          <a:ln w="9525">
            <a:noFill/>
          </a:ln>
        </p:spPr>
        <p:txBody>
          <a:bodyPr>
            <a:spAutoFit/>
          </a:bodyPr>
          <a:lstStyle/>
          <a:p>
            <a:r>
              <a:rPr lang="zh-CN" altLang="en-US" sz="3600" b="1">
                <a:ln w="22225">
                  <a:solidFill>
                    <a:schemeClr val="accent2"/>
                  </a:solidFill>
                  <a:prstDash val="solid"/>
                </a:ln>
                <a:solidFill>
                  <a:schemeClr val="accent2">
                    <a:lumMod val="40000"/>
                    <a:lumOff val="60000"/>
                  </a:schemeClr>
                </a:solidFill>
                <a:effectLst/>
                <a:latin typeface="+mj-ea"/>
                <a:ea typeface="+mj-ea"/>
              </a:rPr>
              <a:t>受检者防护</a:t>
            </a:r>
            <a:endParaRPr lang="zh-CN" altLang="en-US" sz="3600" b="1">
              <a:ln w="22225">
                <a:solidFill>
                  <a:schemeClr val="accent2"/>
                </a:solidFill>
                <a:prstDash val="solid"/>
              </a:ln>
              <a:solidFill>
                <a:schemeClr val="accent2">
                  <a:lumMod val="40000"/>
                  <a:lumOff val="60000"/>
                </a:schemeClr>
              </a:solidFill>
              <a:effectLst/>
              <a:latin typeface="+mj-ea"/>
              <a:ea typeface="+mj-ea"/>
            </a:endParaRPr>
          </a:p>
        </p:txBody>
      </p:sp>
      <p:pic>
        <p:nvPicPr>
          <p:cNvPr id="22532" name="图片 22531" descr="21731320168509000"/>
          <p:cNvPicPr>
            <a:picLocks noChangeAspect="1"/>
          </p:cNvPicPr>
          <p:nvPr/>
        </p:nvPicPr>
        <p:blipFill>
          <a:blip r:embed="rId1" cstate="print"/>
          <a:stretch>
            <a:fillRect/>
          </a:stretch>
        </p:blipFill>
        <p:spPr>
          <a:xfrm>
            <a:off x="910590" y="1795780"/>
            <a:ext cx="7322185" cy="4476750"/>
          </a:xfrm>
          <a:prstGeom prst="rect">
            <a:avLst/>
          </a:prstGeom>
          <a:noFill/>
          <a:ln w="9525">
            <a:noFill/>
          </a:ln>
        </p:spPr>
      </p:pic>
      <p:sp>
        <p:nvSpPr>
          <p:cNvPr id="2" name="乘号 1"/>
          <p:cNvSpPr/>
          <p:nvPr/>
        </p:nvSpPr>
        <p:spPr>
          <a:xfrm>
            <a:off x="3204210" y="5373370"/>
            <a:ext cx="720090" cy="64833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endParaRPr lang="zh-CN" altLang="en-US"/>
          </a:p>
        </p:txBody>
      </p:sp>
      <p:sp>
        <p:nvSpPr>
          <p:cNvPr id="23554" name="Text Box 4"/>
          <p:cNvSpPr txBox="1"/>
          <p:nvPr/>
        </p:nvSpPr>
        <p:spPr>
          <a:xfrm>
            <a:off x="539750" y="4581525"/>
            <a:ext cx="2952750" cy="1753235"/>
          </a:xfrm>
          <a:prstGeom prst="rect">
            <a:avLst/>
          </a:prstGeom>
          <a:noFill/>
          <a:ln w="9525">
            <a:noFill/>
          </a:ln>
        </p:spPr>
        <p:txBody>
          <a:bodyPr>
            <a:spAutoFit/>
          </a:bodyPr>
          <a:lstStyle/>
          <a:p>
            <a:pPr>
              <a:spcBef>
                <a:spcPct val="50000"/>
              </a:spcBef>
            </a:pPr>
            <a:r>
              <a:rPr lang="en-US" altLang="zh-CN" sz="3600" dirty="0">
                <a:latin typeface="+mj-ea"/>
                <a:ea typeface="+mj-ea"/>
                <a:cs typeface="+mj-ea"/>
              </a:rPr>
              <a:t>CT</a:t>
            </a:r>
            <a:r>
              <a:rPr lang="zh-CN" altLang="en-US" sz="3600" dirty="0">
                <a:latin typeface="+mj-ea"/>
                <a:ea typeface="+mj-ea"/>
                <a:cs typeface="+mj-ea"/>
              </a:rPr>
              <a:t>检查时，受检者专用铅防护围裙</a:t>
            </a:r>
            <a:endParaRPr lang="zh-CN" altLang="en-US" sz="3600" dirty="0">
              <a:latin typeface="+mj-ea"/>
              <a:ea typeface="+mj-ea"/>
              <a:cs typeface="+mj-ea"/>
            </a:endParaRPr>
          </a:p>
        </p:txBody>
      </p:sp>
      <p:pic>
        <p:nvPicPr>
          <p:cNvPr id="23555" name="图片 4" descr="图片13.jpg"/>
          <p:cNvPicPr>
            <a:picLocks noChangeAspect="1"/>
          </p:cNvPicPr>
          <p:nvPr/>
        </p:nvPicPr>
        <p:blipFill>
          <a:blip r:embed="rId1" cstate="print"/>
          <a:stretch>
            <a:fillRect/>
          </a:stretch>
        </p:blipFill>
        <p:spPr>
          <a:xfrm>
            <a:off x="428625" y="571500"/>
            <a:ext cx="4133850" cy="3105150"/>
          </a:xfrm>
          <a:prstGeom prst="rect">
            <a:avLst/>
          </a:prstGeom>
          <a:noFill/>
          <a:ln w="9525">
            <a:noFill/>
          </a:ln>
        </p:spPr>
      </p:pic>
      <p:pic>
        <p:nvPicPr>
          <p:cNvPr id="23556" name="图片 5" descr="图片14.jpg"/>
          <p:cNvPicPr>
            <a:picLocks noChangeAspect="1"/>
          </p:cNvPicPr>
          <p:nvPr/>
        </p:nvPicPr>
        <p:blipFill>
          <a:blip r:embed="rId2" cstate="print"/>
          <a:stretch>
            <a:fillRect/>
          </a:stretch>
        </p:blipFill>
        <p:spPr>
          <a:xfrm>
            <a:off x="4643438" y="2928938"/>
            <a:ext cx="4133850" cy="3105150"/>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a:ln w="22225">
                  <a:solidFill>
                    <a:schemeClr val="accent2"/>
                  </a:solidFill>
                  <a:prstDash val="solid"/>
                </a:ln>
                <a:solidFill>
                  <a:schemeClr val="accent2">
                    <a:lumMod val="40000"/>
                    <a:lumOff val="60000"/>
                  </a:schemeClr>
                </a:solidFill>
                <a:effectLst/>
              </a:rPr>
              <a:t>小      结</a:t>
            </a:r>
            <a:endParaRPr lang="zh-CN" altLang="en-US" sz="3600">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lstStyle/>
          <a:p>
            <a:r>
              <a:rPr lang="zh-CN" alt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原则：正当化、最优化、剂量限制</a:t>
            </a:r>
            <a:endParaRPr lang="zh-CN" alt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zh-CN" alt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自我防护</a:t>
            </a:r>
            <a:r>
              <a:rPr lang="zh-CN" altLang="en-US" sz="2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：避和测</a:t>
            </a:r>
            <a:endParaRPr lang="zh-CN" altLang="en-US" sz="2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r>
              <a:rPr lang="zh-CN" alt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受检者防护：减少剂量、屏蔽防护、妇女和儿童特殊要求</a:t>
            </a:r>
            <a:endParaRPr lang="zh-CN" alt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endParaRPr>
          </a:p>
          <a:p>
            <a:r>
              <a:rPr lang="zh-CN" alt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sym typeface="+mn-ea"/>
              </a:rPr>
              <a:t>防护用品：分类、管理和规范使用</a:t>
            </a:r>
            <a:endParaRPr lang="zh-CN" alt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endParaRPr lang="zh-CN" altLang="en-US" sz="28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横卷形 11265"/>
          <p:cNvSpPr/>
          <p:nvPr/>
        </p:nvSpPr>
        <p:spPr>
          <a:xfrm>
            <a:off x="1835150" y="1773238"/>
            <a:ext cx="6121400" cy="3529012"/>
          </a:xfrm>
          <a:prstGeom prst="horizontalScroll">
            <a:avLst>
              <a:gd name="adj" fmla="val 12500"/>
            </a:avLst>
          </a:prstGeom>
          <a:solidFill>
            <a:srgbClr val="FFCC99"/>
          </a:solidFill>
          <a:ln w="9525" cap="flat" cmpd="sng">
            <a:solidFill>
              <a:schemeClr val="tx1"/>
            </a:solidFill>
            <a:prstDash val="solid"/>
            <a:round/>
            <a:headEnd type="none" w="med" len="med"/>
            <a:tailEnd type="none" w="med" len="med"/>
          </a:ln>
        </p:spPr>
        <p:txBody>
          <a:bodyPr wrap="none" anchor="ctr"/>
          <a:lstStyle/>
          <a:p>
            <a:pPr algn="ctr"/>
            <a:r>
              <a:rPr lang="zh-CN" altLang="en-US" sz="8000" dirty="0">
                <a:solidFill>
                  <a:srgbClr val="FF0000"/>
                </a:solidFill>
                <a:latin typeface="Arial" panose="020B0604020202020204" pitchFamily="34" charset="0"/>
                <a:ea typeface="宋体" panose="02010600030101010101" pitchFamily="2" charset="-122"/>
              </a:rPr>
              <a:t>谢谢！</a:t>
            </a:r>
            <a:endParaRPr lang="zh-CN" altLang="en-US" sz="8000" dirty="0">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24577"/>
          <p:cNvSpPr>
            <a:spLocks noGrp="1" noRot="1"/>
          </p:cNvSpPr>
          <p:nvPr>
            <p:ph type="title"/>
          </p:nvPr>
        </p:nvSpPr>
        <p:spPr/>
        <p:txBody>
          <a:bodyPr anchor="ctr"/>
          <a:lstStyle/>
          <a:p>
            <a:r>
              <a:rPr lang="zh-CN" altLang="en-US" sz="3600" b="1" dirty="0">
                <a:ln w="22225">
                  <a:solidFill>
                    <a:schemeClr val="accent2"/>
                  </a:solidFill>
                  <a:prstDash val="solid"/>
                </a:ln>
                <a:solidFill>
                  <a:schemeClr val="accent2">
                    <a:lumMod val="40000"/>
                    <a:lumOff val="60000"/>
                  </a:schemeClr>
                </a:solidFill>
                <a:effectLst/>
                <a:latin typeface="+mj-ea"/>
              </a:rPr>
              <a:t>潜在危害告知义务</a:t>
            </a:r>
            <a:endParaRPr lang="zh-CN" altLang="en-US" sz="3600" b="1" dirty="0">
              <a:ln w="22225">
                <a:solidFill>
                  <a:schemeClr val="accent2"/>
                </a:solidFill>
                <a:prstDash val="solid"/>
              </a:ln>
              <a:solidFill>
                <a:schemeClr val="accent2">
                  <a:lumMod val="40000"/>
                  <a:lumOff val="60000"/>
                </a:schemeClr>
              </a:solidFill>
              <a:effectLst/>
              <a:latin typeface="+mj-ea"/>
            </a:endParaRPr>
          </a:p>
        </p:txBody>
      </p:sp>
      <p:sp>
        <p:nvSpPr>
          <p:cNvPr id="24579" name="文本占位符 24578"/>
          <p:cNvSpPr>
            <a:spLocks noGrp="1" noRot="1"/>
          </p:cNvSpPr>
          <p:nvPr>
            <p:ph idx="1"/>
          </p:nvPr>
        </p:nvSpPr>
        <p:spPr/>
        <p:txBody>
          <a:bodyPr/>
          <a:lstStyle/>
          <a:p>
            <a:r>
              <a:rPr lang="zh-CN" altLang="en-US" sz="4000" b="1" dirty="0"/>
              <a:t>书面告知</a:t>
            </a:r>
            <a:endParaRPr lang="zh-CN" altLang="en-US" sz="4000" b="1" dirty="0"/>
          </a:p>
          <a:p>
            <a:r>
              <a:rPr lang="zh-CN" altLang="en-US" sz="4000" b="1" dirty="0"/>
              <a:t>上墙告知</a:t>
            </a:r>
            <a:endParaRPr lang="zh-CN" altLang="en-US" sz="4000" b="1" dirty="0"/>
          </a:p>
          <a:p>
            <a:r>
              <a:rPr lang="zh-CN" altLang="en-US" sz="4000" b="1" dirty="0"/>
              <a:t>口头告知</a:t>
            </a:r>
            <a:endParaRPr lang="zh-CN" alt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endParaRPr lang="zh-CN" altLang="en-US"/>
          </a:p>
        </p:txBody>
      </p:sp>
      <p:sp>
        <p:nvSpPr>
          <p:cNvPr id="16386" name="Rectangle 2"/>
          <p:cNvSpPr>
            <a:spLocks noGrp="1" noRot="1"/>
          </p:cNvSpPr>
          <p:nvPr>
            <p:ph idx="1"/>
          </p:nvPr>
        </p:nvSpPr>
        <p:spPr/>
        <p:txBody>
          <a:bodyPr vert="horz" wrap="square" lIns="91440" tIns="45720" rIns="91440" bIns="45720" anchor="t"/>
          <a:lstStyle/>
          <a:p>
            <a:pPr eaLnBrk="1" hangingPunct="1">
              <a:lnSpc>
                <a:spcPct val="140000"/>
              </a:lnSpc>
              <a:buClr>
                <a:srgbClr val="FF0000"/>
              </a:buClr>
              <a:buFont typeface="Wingdings" panose="05000000000000000000" pitchFamily="2" charset="2"/>
              <a:buChar char="l"/>
            </a:pPr>
            <a:r>
              <a:rPr lang="zh-CN" altLang="en-US" sz="2600" b="1" dirty="0">
                <a:solidFill>
                  <a:srgbClr val="000000"/>
                </a:solidFill>
              </a:rPr>
              <a:t>在机房门外候诊区明显位置处，必须设置“受检者须知”告知牌，如图所示。</a:t>
            </a:r>
            <a:endParaRPr lang="zh-CN" altLang="en-US" sz="2600" b="1" dirty="0">
              <a:solidFill>
                <a:srgbClr val="000000"/>
              </a:solidFill>
            </a:endParaRPr>
          </a:p>
          <a:p>
            <a:pPr eaLnBrk="1" hangingPunct="1">
              <a:lnSpc>
                <a:spcPct val="140000"/>
              </a:lnSpc>
              <a:buClr>
                <a:srgbClr val="FF0000"/>
              </a:buClr>
              <a:buFont typeface="Wingdings" panose="05000000000000000000" pitchFamily="2" charset="2"/>
              <a:buChar char="l"/>
            </a:pPr>
            <a:r>
              <a:rPr lang="zh-CN" altLang="en-US" sz="2600" b="1" dirty="0">
                <a:solidFill>
                  <a:srgbClr val="000000"/>
                </a:solidFill>
              </a:rPr>
              <a:t> 在放射检查前，放射科医生应主动提示受检者正确佩戴受检者防护用品</a:t>
            </a:r>
            <a:endParaRPr lang="en-US" altLang="zh-CN" sz="2600" b="1" dirty="0">
              <a:solidFill>
                <a:srgbClr val="000000"/>
              </a:solidFill>
            </a:endParaRPr>
          </a:p>
        </p:txBody>
      </p:sp>
      <p:sp>
        <p:nvSpPr>
          <p:cNvPr id="16387" name="Rectangle 3"/>
          <p:cNvSpPr/>
          <p:nvPr/>
        </p:nvSpPr>
        <p:spPr>
          <a:xfrm>
            <a:off x="755650" y="1073150"/>
            <a:ext cx="3960813" cy="915988"/>
          </a:xfrm>
          <a:prstGeom prst="rect">
            <a:avLst/>
          </a:prstGeom>
          <a:noFill/>
          <a:ln w="9525">
            <a:noFill/>
          </a:ln>
        </p:spPr>
        <p:txBody>
          <a:bodyPr>
            <a:spAutoFit/>
            <a:scene3d>
              <a:camera prst="orthographicFront"/>
              <a:lightRig rig="threePt" dir="t"/>
            </a:scene3d>
          </a:bodyPr>
          <a:lstStyle/>
          <a:p>
            <a:pPr>
              <a:lnSpc>
                <a:spcPct val="150000"/>
              </a:lnSpc>
              <a:spcBef>
                <a:spcPct val="20000"/>
              </a:spcBef>
            </a:pPr>
            <a:r>
              <a:rPr lang="zh-CN" altLang="en-US" sz="3600" dirty="0">
                <a:ln w="22225">
                  <a:solidFill>
                    <a:schemeClr val="accent2"/>
                  </a:solidFill>
                  <a:prstDash val="solid"/>
                </a:ln>
                <a:solidFill>
                  <a:schemeClr val="accent2">
                    <a:lumMod val="40000"/>
                    <a:lumOff val="60000"/>
                  </a:schemeClr>
                </a:solidFill>
                <a:effectLst/>
                <a:latin typeface="楷体_GB2312" pitchFamily="1" charset="-122"/>
              </a:rPr>
              <a:t>受检者须知</a:t>
            </a:r>
            <a:endParaRPr lang="zh-CN" altLang="en-US" sz="3600" dirty="0">
              <a:ln w="22225">
                <a:solidFill>
                  <a:schemeClr val="accent2"/>
                </a:solidFill>
                <a:prstDash val="solid"/>
              </a:ln>
              <a:solidFill>
                <a:schemeClr val="accent2">
                  <a:lumMod val="40000"/>
                  <a:lumOff val="60000"/>
                </a:schemeClr>
              </a:solidFill>
              <a:effectLst/>
              <a:latin typeface="楷体_GB2312" pitchFamily="1" charset="-122"/>
            </a:endParaRPr>
          </a:p>
        </p:txBody>
      </p:sp>
      <p:pic>
        <p:nvPicPr>
          <p:cNvPr id="16389" name="图片 5" descr="图片3.jpg"/>
          <p:cNvPicPr>
            <a:picLocks noChangeAspect="1"/>
          </p:cNvPicPr>
          <p:nvPr/>
        </p:nvPicPr>
        <p:blipFill>
          <a:blip r:embed="rId1" cstate="print"/>
          <a:stretch>
            <a:fillRect/>
          </a:stretch>
        </p:blipFill>
        <p:spPr>
          <a:xfrm>
            <a:off x="5000625" y="500063"/>
            <a:ext cx="3786188" cy="585787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scene3d>
              <a:camera prst="orthographicFront"/>
              <a:lightRig rig="threePt" dir="t"/>
            </a:scene3d>
          </a:bodyPr>
          <a:lstStyle/>
          <a:p>
            <a:r>
              <a:rPr lang="zh-CN" altLang="en-US" sz="3600" b="1">
                <a:ln w="22225">
                  <a:solidFill>
                    <a:schemeClr val="accent2"/>
                  </a:solidFill>
                  <a:prstDash val="solid"/>
                </a:ln>
                <a:solidFill>
                  <a:schemeClr val="accent2">
                    <a:lumMod val="40000"/>
                    <a:lumOff val="60000"/>
                  </a:schemeClr>
                </a:solidFill>
                <a:effectLst/>
                <a:sym typeface="+mn-ea"/>
              </a:rPr>
              <a:t>如何做好自我防护</a:t>
            </a:r>
            <a:br>
              <a:rPr lang="zh-CN" altLang="en-US" b="1">
                <a:ln w="22225">
                  <a:solidFill>
                    <a:schemeClr val="accent2"/>
                  </a:solidFill>
                  <a:prstDash val="solid"/>
                </a:ln>
                <a:solidFill>
                  <a:schemeClr val="accent2">
                    <a:lumMod val="40000"/>
                    <a:lumOff val="60000"/>
                  </a:schemeClr>
                </a:solidFill>
                <a:effectLst/>
              </a:rPr>
            </a:br>
            <a:endParaRPr lang="zh-CN" altLang="en-US" b="1">
              <a:ln w="22225">
                <a:solidFill>
                  <a:schemeClr val="accent2"/>
                </a:solidFill>
                <a:prstDash val="solid"/>
              </a:ln>
              <a:solidFill>
                <a:schemeClr val="accent2">
                  <a:lumMod val="40000"/>
                  <a:lumOff val="60000"/>
                </a:schemeClr>
              </a:solidFill>
              <a:effectLst/>
            </a:endParaRPr>
          </a:p>
        </p:txBody>
      </p:sp>
      <p:sp>
        <p:nvSpPr>
          <p:cNvPr id="3" name="内容占位符 2"/>
          <p:cNvSpPr>
            <a:spLocks noGrp="1"/>
          </p:cNvSpPr>
          <p:nvPr>
            <p:ph idx="1"/>
          </p:nvPr>
        </p:nvSpPr>
        <p:spPr/>
        <p:txBody>
          <a:bodyPr/>
          <a:p>
            <a:endParaRPr lang="zh-CN" altLang="en-US"/>
          </a:p>
        </p:txBody>
      </p:sp>
      <p:sp>
        <p:nvSpPr>
          <p:cNvPr id="9220" name="矩形 9219"/>
          <p:cNvSpPr/>
          <p:nvPr/>
        </p:nvSpPr>
        <p:spPr>
          <a:xfrm rot="5400000">
            <a:off x="3148330" y="1503045"/>
            <a:ext cx="1295400" cy="1905000"/>
          </a:xfrm>
          <a:prstGeom prst="rect">
            <a:avLst/>
          </a:prstGeom>
        </p:spPr>
        <p:txBody>
          <a:bodyPr vert="eaVert" wrap="none" fromWordArt="1">
            <a:prstTxWarp prst="textPlain">
              <a:avLst>
                <a:gd name="adj" fmla="val 50000"/>
              </a:avLst>
            </a:prstTxWarp>
            <a:normAutofit/>
            <a:scene3d>
              <a:camera prst="legacyPerspectiveFront">
                <a:rot lat="20640000" lon="20700000" rev="0"/>
              </a:camera>
              <a:lightRig rig="legacyNormal3" dir="l"/>
            </a:scene3d>
            <a:sp3d extrusionH="201600" prstMaterial="legacyPlastic">
              <a:extrusionClr>
                <a:srgbClr val="FF9966"/>
              </a:extrusionClr>
            </a:sp3d>
          </a:bodyPr>
          <a:lstStyle/>
          <a:p>
            <a:pPr algn="ctr"/>
            <a:r>
              <a:rPr lang="zh-CN" altLang="en-US" sz="3600">
                <a:solidFill>
                  <a:srgbClr val="CC0000"/>
                </a:solidFill>
                <a:latin typeface="宋体" panose="02010600030101010101" pitchFamily="2" charset="-122"/>
                <a:ea typeface="宋体" panose="02010600030101010101" pitchFamily="2" charset="-122"/>
              </a:rPr>
              <a:t>避</a:t>
            </a:r>
            <a:endParaRPr lang="zh-CN" altLang="en-US" sz="3600">
              <a:solidFill>
                <a:srgbClr val="CC0000"/>
              </a:solidFill>
              <a:latin typeface="宋体" panose="02010600030101010101" pitchFamily="2" charset="-122"/>
              <a:ea typeface="宋体" panose="02010600030101010101" pitchFamily="2" charset="-122"/>
            </a:endParaRPr>
          </a:p>
        </p:txBody>
      </p:sp>
      <p:sp>
        <p:nvSpPr>
          <p:cNvPr id="13316" name="矩形 13315"/>
          <p:cNvSpPr/>
          <p:nvPr/>
        </p:nvSpPr>
        <p:spPr>
          <a:xfrm>
            <a:off x="2843530" y="3669030"/>
            <a:ext cx="2209800" cy="1828800"/>
          </a:xfrm>
          <a:prstGeom prst="rect">
            <a:avLst/>
          </a:prstGeom>
        </p:spPr>
        <p:txBody>
          <a:bodyPr wrap="none" fromWordArt="1">
            <a:prstTxWarp prst="textSlantUp">
              <a:avLst>
                <a:gd name="adj" fmla="val 32056"/>
              </a:avLst>
            </a:prstTxWarp>
            <a:normAutofit/>
          </a:bodyPr>
          <a:lstStyle/>
          <a:p>
            <a:pPr algn="ctr"/>
            <a:r>
              <a:rPr lang="zh-CN" altLang="en-US" sz="3600">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76999"/>
                    </a:srgbClr>
                  </a:outerShdw>
                </a:effectLst>
                <a:latin typeface="宋体" panose="02010600030101010101" pitchFamily="2" charset="-122"/>
                <a:ea typeface="宋体" panose="02010600030101010101" pitchFamily="2" charset="-122"/>
              </a:rPr>
              <a:t>测</a:t>
            </a:r>
            <a:endParaRPr lang="zh-CN" altLang="en-US" sz="3600">
              <a:ln w="9525" cap="flat" cmpd="sng">
                <a:solidFill>
                  <a:srgbClr val="CC99FF"/>
                </a:solidFill>
                <a:prstDash val="solid"/>
                <a:headEnd type="none" w="med" len="med"/>
                <a:tailEnd type="none" w="med" len="med"/>
              </a:ln>
              <a:gradFill rotWithShape="0">
                <a:gsLst>
                  <a:gs pos="0">
                    <a:srgbClr val="6600CC"/>
                  </a:gs>
                  <a:gs pos="100000">
                    <a:srgbClr val="CC00CC"/>
                  </a:gs>
                </a:gsLst>
                <a:lin ang="5400000" scaled="1"/>
                <a:tileRect/>
              </a:gradFill>
              <a:effectLst>
                <a:outerShdw dist="53882" dir="2699999" algn="ctr" rotWithShape="0">
                  <a:srgbClr val="9999FF">
                    <a:alpha val="76999"/>
                  </a:srgbClr>
                </a:outerShdw>
              </a:effectLst>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ppt_x"/>
                                          </p:val>
                                        </p:tav>
                                        <p:tav tm="100000">
                                          <p:val>
                                            <p:strVal val="#ppt_x"/>
                                          </p:val>
                                        </p:tav>
                                      </p:tavLst>
                                    </p:anim>
                                    <p:anim calcmode="lin" valueType="num">
                                      <p:cBhvr additive="base">
                                        <p:cTn id="14"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0" grpId="1"/>
      <p:bldP spid="13316" grpId="0"/>
      <p:bldP spid="1331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9217"/>
          <p:cNvSpPr>
            <a:spLocks noGrp="1" noRot="1"/>
          </p:cNvSpPr>
          <p:nvPr>
            <p:ph type="title"/>
          </p:nvPr>
        </p:nvSpPr>
        <p:spPr/>
        <p:txBody>
          <a:bodyPr anchor="ctr"/>
          <a:lstStyle/>
          <a:p>
            <a:r>
              <a:rPr lang="zh-CN" altLang="en-US" sz="3600" b="1" dirty="0">
                <a:ln w="22225">
                  <a:solidFill>
                    <a:schemeClr val="accent2"/>
                  </a:solidFill>
                  <a:prstDash val="solid"/>
                </a:ln>
                <a:solidFill>
                  <a:schemeClr val="accent2">
                    <a:lumMod val="40000"/>
                    <a:lumOff val="60000"/>
                  </a:schemeClr>
                </a:solidFill>
                <a:effectLst/>
                <a:latin typeface="+mn-ea"/>
                <a:ea typeface="+mn-ea"/>
                <a:cs typeface="+mn-ea"/>
              </a:rPr>
              <a:t>如何做好自我防护?</a:t>
            </a:r>
            <a:endParaRPr lang="zh-CN" altLang="en-US" sz="3600" b="1" dirty="0">
              <a:ln w="22225">
                <a:solidFill>
                  <a:schemeClr val="accent2"/>
                </a:solidFill>
                <a:prstDash val="solid"/>
              </a:ln>
              <a:solidFill>
                <a:schemeClr val="accent2">
                  <a:lumMod val="40000"/>
                  <a:lumOff val="60000"/>
                </a:schemeClr>
              </a:solidFill>
              <a:effectLst/>
              <a:latin typeface="+mn-ea"/>
              <a:ea typeface="+mn-ea"/>
              <a:cs typeface="+mn-ea"/>
            </a:endParaRPr>
          </a:p>
        </p:txBody>
      </p:sp>
      <p:sp>
        <p:nvSpPr>
          <p:cNvPr id="9219" name="文本占位符 9218"/>
          <p:cNvSpPr>
            <a:spLocks noGrp="1" noRot="1"/>
          </p:cNvSpPr>
          <p:nvPr>
            <p:ph idx="1"/>
          </p:nvPr>
        </p:nvSpPr>
        <p:spPr/>
        <p:txBody>
          <a:bodyPr/>
          <a:lstStyle/>
          <a:p>
            <a:r>
              <a:rPr lang="zh-CN" altLang="en-US" sz="4000" b="1" dirty="0">
                <a:ea typeface="仿宋_GB2312" pitchFamily="49" charset="-122"/>
              </a:rPr>
              <a:t>缩短照射时间</a:t>
            </a:r>
            <a:endParaRPr lang="zh-CN" altLang="en-US" sz="4000" b="1" dirty="0">
              <a:ea typeface="仿宋_GB2312" pitchFamily="49" charset="-122"/>
            </a:endParaRPr>
          </a:p>
          <a:p>
            <a:r>
              <a:rPr lang="zh-CN" altLang="en-US" sz="4000" b="1" dirty="0">
                <a:ea typeface="仿宋_GB2312" pitchFamily="49" charset="-122"/>
              </a:rPr>
              <a:t>增加照射距离</a:t>
            </a:r>
            <a:endParaRPr lang="zh-CN" altLang="en-US" sz="4000" b="1" dirty="0">
              <a:ea typeface="仿宋_GB2312" pitchFamily="49" charset="-122"/>
            </a:endParaRPr>
          </a:p>
          <a:p>
            <a:r>
              <a:rPr lang="zh-CN" altLang="en-US" sz="4000" b="1" dirty="0">
                <a:ea typeface="仿宋_GB2312" pitchFamily="49" charset="-122"/>
              </a:rPr>
              <a:t>使用防护用品</a:t>
            </a:r>
            <a:endParaRPr lang="zh-CN" altLang="en-US" sz="4000" b="1" dirty="0">
              <a:ea typeface="仿宋_GB2312" pitchFamily="49" charset="-122"/>
            </a:endParaRPr>
          </a:p>
          <a:p>
            <a:endParaRPr lang="zh-CN" altLang="en-US" sz="4000" b="1" dirty="0">
              <a:ea typeface="仿宋_GB2312" pitchFamily="49" charset="-122"/>
            </a:endParaRPr>
          </a:p>
        </p:txBody>
      </p:sp>
      <p:sp>
        <p:nvSpPr>
          <p:cNvPr id="9220" name="矩形 9219"/>
          <p:cNvSpPr/>
          <p:nvPr/>
        </p:nvSpPr>
        <p:spPr>
          <a:xfrm rot="5400000">
            <a:off x="2286000" y="2667000"/>
            <a:ext cx="1295400" cy="1905000"/>
          </a:xfrm>
          <a:prstGeom prst="rect">
            <a:avLst/>
          </a:prstGeom>
        </p:spPr>
        <p:txBody>
          <a:bodyPr vert="eaVert" wrap="none" fromWordArt="1">
            <a:prstTxWarp prst="textPlain">
              <a:avLst>
                <a:gd name="adj" fmla="val 50000"/>
              </a:avLst>
            </a:prstTxWarp>
            <a:normAutofit/>
            <a:scene3d>
              <a:camera prst="legacyPerspectiveFront">
                <a:rot lat="20640000" lon="20700000" rev="0"/>
              </a:camera>
              <a:lightRig rig="legacyNormal3" dir="l"/>
            </a:scene3d>
            <a:sp3d extrusionH="201600" prstMaterial="legacyPlastic">
              <a:extrusionClr>
                <a:srgbClr val="FF9966"/>
              </a:extrusionClr>
            </a:sp3d>
          </a:bodyPr>
          <a:lstStyle/>
          <a:p>
            <a:pPr algn="ctr"/>
            <a:r>
              <a:rPr lang="zh-CN" altLang="en-US" sz="3600">
                <a:solidFill>
                  <a:srgbClr val="CC0000"/>
                </a:solidFill>
                <a:latin typeface="宋体" panose="02010600030101010101" pitchFamily="2" charset="-122"/>
                <a:ea typeface="宋体" panose="02010600030101010101" pitchFamily="2" charset="-122"/>
              </a:rPr>
              <a:t>避</a:t>
            </a:r>
            <a:endParaRPr lang="zh-CN" altLang="en-US" sz="3600">
              <a:solidFill>
                <a:srgbClr val="CC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 calcmode="lin" valueType="num">
                                      <p:cBhvr additive="base">
                                        <p:cTn id="1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additive="base">
                                        <p:cTn id="21"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0" grpId="1"/>
    </p:bldLst>
  </p:timing>
</p:sld>
</file>

<file path=ppt/tags/tag1.xml><?xml version="1.0" encoding="utf-8"?>
<p:tagLst xmlns:p="http://schemas.openxmlformats.org/presentationml/2006/main">
  <p:tag name="KSO_WM_TAG_VERSION" val="1.0"/>
  <p:tag name="KSO_WM_TEMPLATE_CATEGORY" val="custom"/>
  <p:tag name="KSO_WM_TEMPLATE_INDEX" val="20187308"/>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PPT模板</Template>
  <TotalTime>0</TotalTime>
  <Words>3266</Words>
  <Application>WPS 演示</Application>
  <PresentationFormat>全屏显示(4:3)</PresentationFormat>
  <Paragraphs>328</Paragraphs>
  <Slides>57</Slides>
  <Notes>4</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57</vt:i4>
      </vt:variant>
    </vt:vector>
  </HeadingPairs>
  <TitlesOfParts>
    <vt:vector size="75" baseType="lpstr">
      <vt:lpstr>Arial</vt:lpstr>
      <vt:lpstr>宋体</vt:lpstr>
      <vt:lpstr>Wingdings</vt:lpstr>
      <vt:lpstr>方正兰亭黑简体</vt:lpstr>
      <vt:lpstr>黑体</vt:lpstr>
      <vt:lpstr>仿宋_GB2312</vt:lpstr>
      <vt:lpstr>楷体_GB2312</vt:lpstr>
      <vt:lpstr>微软雅黑</vt:lpstr>
      <vt:lpstr>Arial Unicode MS</vt:lpstr>
      <vt:lpstr>Franklin Gothic Medium</vt:lpstr>
      <vt:lpstr>隶书</vt:lpstr>
      <vt:lpstr>Calibri</vt:lpstr>
      <vt:lpstr>Times New Roman</vt:lpstr>
      <vt:lpstr>仿宋</vt:lpstr>
      <vt:lpstr>Wingdings</vt:lpstr>
      <vt:lpstr>新宋体</vt:lpstr>
      <vt:lpstr>Office 主题​​</vt:lpstr>
      <vt:lpstr>1_Office 主题​​</vt:lpstr>
      <vt:lpstr>PowerPoint 演示文稿</vt:lpstr>
      <vt:lpstr>放射防护与质控要点</vt:lpstr>
      <vt:lpstr>医疗照射防护基本原则 </vt:lpstr>
      <vt:lpstr>如何理解正当化</vt:lpstr>
      <vt:lpstr>如何理解最优化</vt:lpstr>
      <vt:lpstr>潜在危害告知义务</vt:lpstr>
      <vt:lpstr>PowerPoint 演示文稿</vt:lpstr>
      <vt:lpstr>如何做好自我防护 </vt:lpstr>
      <vt:lpstr>如何做好自我防护?</vt:lpstr>
      <vt:lpstr>缩短照射时间</vt:lpstr>
      <vt:lpstr>增加照射距离</vt:lpstr>
      <vt:lpstr>使用防护用品</vt:lpstr>
      <vt:lpstr>如何做好自我防护?</vt:lpstr>
      <vt:lpstr>个人剂量计分类</vt:lpstr>
      <vt:lpstr>何谓"对照剂量计"？</vt:lpstr>
      <vt:lpstr>何谓名义剂量？</vt:lpstr>
      <vt:lpstr>个人剂量计应当佩戴在身体的什么部位？</vt:lpstr>
      <vt:lpstr>PowerPoint 演示文稿</vt:lpstr>
      <vt:lpstr>职业健康体检</vt:lpstr>
      <vt:lpstr>如何做好受照者保护</vt:lpstr>
      <vt:lpstr>减少受检者剂量的主要措施 </vt:lpstr>
      <vt:lpstr>育龄妇女X射线检查的特殊要求</vt:lpstr>
      <vt:lpstr>儿童X射线检查的特殊要求</vt:lpstr>
      <vt:lpstr>妇女和儿童X线检查的防护</vt:lpstr>
      <vt:lpstr>放射防护用品</vt:lpstr>
      <vt:lpstr>防护用品分类</vt:lpstr>
      <vt:lpstr>防护用品分类 </vt:lpstr>
      <vt:lpstr>PowerPoint 演示文稿</vt:lpstr>
      <vt:lpstr>防护用品分类 </vt:lpstr>
      <vt:lpstr>PowerPoint 演示文稿</vt:lpstr>
      <vt:lpstr>X线防护用品的说明标识</vt:lpstr>
      <vt:lpstr>常用的防护用品</vt:lpstr>
      <vt:lpstr>PowerPoint 演示文稿</vt:lpstr>
      <vt:lpstr>PowerPoint 演示文稿</vt:lpstr>
      <vt:lpstr>PowerPoint 演示文稿</vt:lpstr>
      <vt:lpstr>X线防护用品的选择</vt:lpstr>
      <vt:lpstr>PowerPoint 演示文稿</vt:lpstr>
      <vt:lpstr>PowerPoint 演示文稿</vt:lpstr>
      <vt:lpstr>PowerPoint 演示文稿</vt:lpstr>
      <vt:lpstr>PowerPoint 演示文稿</vt:lpstr>
      <vt:lpstr>X线防护用品的保养</vt:lpstr>
      <vt:lpstr>PowerPoint 演示文稿</vt:lpstr>
      <vt:lpstr>X线防护用品的检测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      结</vt:lpstr>
      <vt:lpstr>PowerPoint 演示文稿</vt:lpstr>
    </vt:vector>
  </TitlesOfParts>
  <Company>宜宾市第一人民医院</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非计划再手术质量分析 （医院感染管理办公室） 2014.11.27</dc:title>
  <dc:creator>陈丽萍</dc:creator>
  <cp:lastModifiedBy>神马</cp:lastModifiedBy>
  <cp:revision>481</cp:revision>
  <dcterms:created xsi:type="dcterms:W3CDTF">2014-11-26T10:37:00Z</dcterms:created>
  <dcterms:modified xsi:type="dcterms:W3CDTF">2022-03-16T07:37:13Z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